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  <p:sldId id="267" r:id="rId13"/>
    <p:sldId id="282" r:id="rId14"/>
    <p:sldId id="284" r:id="rId15"/>
    <p:sldId id="278" r:id="rId16"/>
    <p:sldId id="283" r:id="rId17"/>
    <p:sldId id="268" r:id="rId18"/>
    <p:sldId id="279" r:id="rId19"/>
    <p:sldId id="270" r:id="rId20"/>
    <p:sldId id="281" r:id="rId21"/>
    <p:sldId id="280" r:id="rId22"/>
    <p:sldId id="271" r:id="rId23"/>
    <p:sldId id="272" r:id="rId24"/>
    <p:sldId id="273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7CE84F3-28C3-443E-9E96-99CF82512B78}" styleName="Темный стиль 1 - акцент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8" autoAdjust="0"/>
    <p:restoredTop sz="94684" autoAdjust="0"/>
  </p:normalViewPr>
  <p:slideViewPr>
    <p:cSldViewPr>
      <p:cViewPr>
        <p:scale>
          <a:sx n="70" d="100"/>
          <a:sy n="70" d="100"/>
        </p:scale>
        <p:origin x="-138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3" y="6432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290926-52D5-4DA4-9FF8-BB7A5FEDBD92}" type="datetimeFigureOut">
              <a:rPr lang="ru-RU" smtClean="0"/>
              <a:pPr/>
              <a:t>10.10.2021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593FEB-49A0-446C-81E0-6F652BA5902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24615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593FEB-49A0-446C-81E0-6F652BA59025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593FEB-49A0-446C-81E0-6F652BA59025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593FEB-49A0-446C-81E0-6F652BA59025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95548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D593FEB-49A0-446C-81E0-6F652BA59025}" type="slidenum">
              <a:rPr lang="ru-RU" smtClean="0"/>
              <a:pPr/>
              <a:t>22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3FB73-EED4-4810-9970-516C293A4F77}" type="datetimeFigureOut">
              <a:rPr lang="ru-RU" smtClean="0"/>
              <a:pPr/>
              <a:t>10.10.2021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1B973-2E97-487B-9EB5-DF76D78B633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3FB73-EED4-4810-9970-516C293A4F77}" type="datetimeFigureOut">
              <a:rPr lang="ru-RU" smtClean="0"/>
              <a:pPr/>
              <a:t>10.10.2021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1B973-2E97-487B-9EB5-DF76D78B633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3FB73-EED4-4810-9970-516C293A4F77}" type="datetimeFigureOut">
              <a:rPr lang="ru-RU" smtClean="0"/>
              <a:pPr/>
              <a:t>10.10.2021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1B973-2E97-487B-9EB5-DF76D78B633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3FB73-EED4-4810-9970-516C293A4F77}" type="datetimeFigureOut">
              <a:rPr lang="ru-RU" smtClean="0"/>
              <a:pPr/>
              <a:t>10.10.2021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1B973-2E97-487B-9EB5-DF76D78B633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3FB73-EED4-4810-9970-516C293A4F77}" type="datetimeFigureOut">
              <a:rPr lang="ru-RU" smtClean="0"/>
              <a:pPr/>
              <a:t>10.10.2021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1B973-2E97-487B-9EB5-DF76D78B633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3FB73-EED4-4810-9970-516C293A4F77}" type="datetimeFigureOut">
              <a:rPr lang="ru-RU" smtClean="0"/>
              <a:pPr/>
              <a:t>10.10.2021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1B973-2E97-487B-9EB5-DF76D78B633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3FB73-EED4-4810-9970-516C293A4F77}" type="datetimeFigureOut">
              <a:rPr lang="ru-RU" smtClean="0"/>
              <a:pPr/>
              <a:t>10.10.2021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1B973-2E97-487B-9EB5-DF76D78B633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3FB73-EED4-4810-9970-516C293A4F77}" type="datetimeFigureOut">
              <a:rPr lang="ru-RU" smtClean="0"/>
              <a:pPr/>
              <a:t>10.10.2021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1B973-2E97-487B-9EB5-DF76D78B633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3FB73-EED4-4810-9970-516C293A4F77}" type="datetimeFigureOut">
              <a:rPr lang="ru-RU" smtClean="0"/>
              <a:pPr/>
              <a:t>10.10.2021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581B973-2E97-487B-9EB5-DF76D78B633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3FB73-EED4-4810-9970-516C293A4F77}" type="datetimeFigureOut">
              <a:rPr lang="ru-RU" smtClean="0"/>
              <a:pPr/>
              <a:t>10.10.2021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1B973-2E97-487B-9EB5-DF76D78B633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3FB73-EED4-4810-9970-516C293A4F77}" type="datetimeFigureOut">
              <a:rPr lang="ru-RU" smtClean="0"/>
              <a:pPr/>
              <a:t>10.10.2021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1B973-2E97-487B-9EB5-DF76D78B633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6E3FB73-EED4-4810-9970-516C293A4F77}" type="datetimeFigureOut">
              <a:rPr lang="ru-RU" smtClean="0"/>
              <a:pPr/>
              <a:t>10.10.2021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581B973-2E97-487B-9EB5-DF76D78B633F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10" Type="http://schemas.openxmlformats.org/officeDocument/2006/relationships/image" Target="../media/image20.jpeg"/><Relationship Id="rId4" Type="http://schemas.openxmlformats.org/officeDocument/2006/relationships/image" Target="../media/image14.jpeg"/><Relationship Id="rId9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chemeClr val="bg2">
                    <a:lumMod val="75000"/>
                  </a:schemeClr>
                </a:solidFill>
              </a:rPr>
              <a:t>Беседы о хореографии</a:t>
            </a:r>
            <a:br>
              <a:rPr lang="ru-RU" dirty="0" smtClean="0">
                <a:solidFill>
                  <a:schemeClr val="bg2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bg2">
                    <a:lumMod val="75000"/>
                  </a:schemeClr>
                </a:solidFill>
              </a:rPr>
              <a:t>3 класс</a:t>
            </a:r>
            <a:endParaRPr lang="ru-RU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chemeClr val="bg2">
                    <a:lumMod val="75000"/>
                  </a:schemeClr>
                </a:solidFill>
              </a:rPr>
              <a:t>МКУ ДО «</a:t>
            </a:r>
            <a:r>
              <a:rPr lang="ru-RU" dirty="0" err="1" smtClean="0">
                <a:solidFill>
                  <a:schemeClr val="bg2">
                    <a:lumMod val="75000"/>
                  </a:schemeClr>
                </a:solidFill>
              </a:rPr>
              <a:t>Верхнехавская</a:t>
            </a:r>
            <a:r>
              <a:rPr lang="ru-RU" dirty="0" smtClean="0">
                <a:solidFill>
                  <a:schemeClr val="bg2">
                    <a:lumMod val="75000"/>
                  </a:schemeClr>
                </a:solidFill>
              </a:rPr>
              <a:t> ДШИ», </a:t>
            </a:r>
          </a:p>
          <a:p>
            <a:r>
              <a:rPr lang="ru-RU" dirty="0" smtClean="0">
                <a:solidFill>
                  <a:schemeClr val="bg2">
                    <a:lumMod val="75000"/>
                  </a:schemeClr>
                </a:solidFill>
              </a:rPr>
              <a:t>Отделение Хореографическое искусство</a:t>
            </a:r>
          </a:p>
          <a:p>
            <a:r>
              <a:rPr lang="ru-RU" dirty="0" smtClean="0">
                <a:solidFill>
                  <a:schemeClr val="bg2">
                    <a:lumMod val="75000"/>
                  </a:schemeClr>
                </a:solidFill>
              </a:rPr>
              <a:t>Автор М.С. </a:t>
            </a:r>
            <a:r>
              <a:rPr lang="ru-RU" dirty="0" err="1" smtClean="0">
                <a:solidFill>
                  <a:schemeClr val="bg2">
                    <a:lumMod val="75000"/>
                  </a:schemeClr>
                </a:solidFill>
              </a:rPr>
              <a:t>Заикина</a:t>
            </a:r>
            <a:endParaRPr lang="ru-RU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55576" y="3212976"/>
            <a:ext cx="7924800" cy="1371600"/>
          </a:xfrm>
        </p:spPr>
        <p:txBody>
          <a:bodyPr/>
          <a:lstStyle/>
          <a:p>
            <a:r>
              <a:rPr lang="ru-RU" dirty="0" smtClean="0">
                <a:solidFill>
                  <a:schemeClr val="bg2">
                    <a:lumMod val="75000"/>
                  </a:schemeClr>
                </a:solidFill>
              </a:rPr>
              <a:t>Хореографическое искусство</a:t>
            </a:r>
            <a:endParaRPr lang="ru-RU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683568" y="5013176"/>
            <a:ext cx="7924800" cy="984736"/>
          </a:xfrm>
        </p:spPr>
        <p:txBody>
          <a:bodyPr/>
          <a:lstStyle/>
          <a:p>
            <a:r>
              <a:rPr lang="ru-RU" dirty="0" smtClean="0">
                <a:solidFill>
                  <a:schemeClr val="bg2">
                    <a:lumMod val="75000"/>
                  </a:schemeClr>
                </a:solidFill>
              </a:rPr>
              <a:t>Исполнительские виды искусства</a:t>
            </a:r>
            <a:endParaRPr lang="ru-RU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4644008" y="836712"/>
            <a:ext cx="3923928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Arial" pitchFamily="34" charset="0"/>
              </a:rPr>
              <a:t>Хореография 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Arial" pitchFamily="34" charset="0"/>
              </a:rPr>
              <a:t>(гр.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Arial" pitchFamily="34" charset="0"/>
              </a:rPr>
              <a:t>Choreia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Arial" pitchFamily="34" charset="0"/>
              </a:rPr>
              <a:t> -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Arial" pitchFamily="34" charset="0"/>
              </a:rPr>
              <a:t>пляска+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ru-RU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Arial" pitchFamily="34" charset="0"/>
              </a:rPr>
              <a:t>grapho</a:t>
            </a:r>
            <a:r>
              <a:rPr kumimoji="0" lang="ru-RU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Arial" pitchFamily="34" charset="0"/>
              </a:rPr>
              <a:t> - пишу) - вид искусства, материалом которого являются движения и позы человеческого тела.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Рисунок 3" descr="Великая русская балерина – Анна Павлов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332656"/>
            <a:ext cx="3888432" cy="61785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Rectangle 3"/>
          <p:cNvSpPr>
            <a:spLocks noChangeArrowheads="1"/>
          </p:cNvSpPr>
          <p:nvPr/>
        </p:nvSpPr>
        <p:spPr bwMode="auto">
          <a:xfrm>
            <a:off x="2195736" y="5949280"/>
            <a:ext cx="63722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Великая русская балерина – Анна Павлова</a:t>
            </a:r>
            <a:endParaRPr kumimoji="0" lang="ru-RU" sz="2000" b="1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3212976"/>
            <a:ext cx="5076056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2698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mbria" pitchFamily="18" charset="0"/>
              <a:ea typeface="Calibri" pitchFamily="34" charset="0"/>
              <a:cs typeface="Arial" pitchFamily="34" charset="0"/>
            </a:endParaRPr>
          </a:p>
          <a:p>
            <a:pPr marL="0" marR="0" lvl="0" indent="269875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dirty="0" smtClean="0">
              <a:latin typeface="Cambria" pitchFamily="18" charset="0"/>
              <a:ea typeface="Calibri" pitchFamily="34" charset="0"/>
              <a:cs typeface="Arial" pitchFamily="34" charset="0"/>
            </a:endParaRPr>
          </a:p>
          <a:p>
            <a:pPr marL="0" marR="0" lvl="0" indent="269875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mbria" pitchFamily="18" charset="0"/>
                <a:ea typeface="Calibri" pitchFamily="34" charset="0"/>
                <a:cs typeface="Arial" pitchFamily="34" charset="0"/>
              </a:rPr>
              <a:t>В ряде случаев танец может исполняться без музыки - в сопровождении хлопков, выстукивание каблуками и т. п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accent4">
                    <a:lumMod val="50000"/>
                  </a:schemeClr>
                </a:solidFill>
                <a:effectLst/>
                <a:latin typeface="Cambria" pitchFamily="18" charset="0"/>
                <a:ea typeface="Calibri" pitchFamily="34" charset="0"/>
                <a:cs typeface="Arial" pitchFamily="34" charset="0"/>
              </a:rPr>
              <a:t>.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accent4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836712"/>
            <a:ext cx="58326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latin typeface="Cambria" pitchFamily="18" charset="0"/>
                <a:ea typeface="Calibri" pitchFamily="34" charset="0"/>
                <a:cs typeface="Arial" pitchFamily="34" charset="0"/>
              </a:rPr>
              <a:t>Танец взаимодействует с музыкой, вместе с ней образуя музыкально-хореографический образ.</a:t>
            </a:r>
            <a:endParaRPr lang="ru-RU" sz="2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2" name="Picture 2" descr="https://cetrary.ru/wp-content/uploads/2014/04/filosofia-tanca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1832" y="836712"/>
            <a:ext cx="3446537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7" name="Рисунок 1" descr="Танец буги-вуги в наше время (фото, видео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1844824"/>
            <a:ext cx="2376264" cy="1965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323528" y="260648"/>
            <a:ext cx="849694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  <a:t>Основные выразительные средства танцевального искусства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  <a:t> — гармоничные движения и позы, пластическая выразительность и мимика, динамика, темп и ритм движения, пространственный рисунок, композиция.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483" name="Рисунок 2" descr="Что такое арабески и как их правильно исполнять (фото, видео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" y="4689240"/>
            <a:ext cx="2983632" cy="2179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Рисунок 1" descr="Танцы в творчестве Майкла Джексона (фото, видео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824" y="3810000"/>
            <a:ext cx="2270125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5" name="Рисунок 1" descr="Что мы знаем о шейке (фото, видео)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916832"/>
            <a:ext cx="1983173" cy="2564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Рисунок 2" descr="Онлайн-обучение фламенко. Танец с предметами (фото, видео)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48064" y="3789040"/>
            <a:ext cx="2662230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8" name="Рисунок 1" descr="Сценические направления танго (фото, видео)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27984" y="1772816"/>
            <a:ext cx="1907704" cy="2096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9" name="Рисунок 108" descr="Рагга джем – модный танец для всех и каждого (фото, видео)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24328" y="3933056"/>
            <a:ext cx="1619672" cy="2435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0" name="Рисунок 2" descr="Пасодобль – бой быков на танцевальной арене (фото, видео)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020272" y="1844824"/>
            <a:ext cx="1763688" cy="2245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280831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rgbClr val="000000"/>
                </a:solidFill>
                <a:latin typeface="Cambria" pitchFamily="18" charset="0"/>
                <a:ea typeface="Calibri" pitchFamily="34" charset="0"/>
                <a:cs typeface="Times New Roman" pitchFamily="18" charset="0"/>
              </a:rPr>
              <a:t>Огромную роль играют также костюм, театральный реквизит, выразительные средства драматургии (в балете), которые существенно обогащают и конкретизируют танец, придают ему особую силу воздействия. 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9458" name="Рисунок 264" descr="Восточный танец живота (Belly Dance) с тростью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4625782"/>
            <a:ext cx="2424637" cy="1872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Рисунок 1" descr="Несколько слов об Айседоре Дункан и танце «модерн» (фото, видео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4077072"/>
            <a:ext cx="1656184" cy="2393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2915816" y="6457890"/>
            <a:ext cx="25020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/>
              <a:t> </a:t>
            </a:r>
            <a:r>
              <a:rPr lang="ru-RU" sz="2000" b="1" i="1" dirty="0" err="1" smtClean="0"/>
              <a:t>Айседора</a:t>
            </a:r>
            <a:r>
              <a:rPr lang="ru-RU" sz="2000" b="1" i="1" dirty="0" smtClean="0"/>
              <a:t> </a:t>
            </a:r>
            <a:r>
              <a:rPr lang="ru-RU" sz="2000" b="1" i="1" dirty="0" err="1" smtClean="0"/>
              <a:t>Дункан</a:t>
            </a:r>
            <a:r>
              <a:rPr lang="ru-RU" sz="2000" b="1" i="1" dirty="0" smtClean="0"/>
              <a:t>  </a:t>
            </a:r>
            <a:endParaRPr lang="ru-RU" sz="2000" b="1" dirty="0"/>
          </a:p>
        </p:txBody>
      </p:sp>
      <p:pic>
        <p:nvPicPr>
          <p:cNvPr id="19461" name="Рисунок 2" descr="Морис Бежар – великий хореограф 20 века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4" y="332656"/>
            <a:ext cx="2149562" cy="198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Рисунок 1" descr="Известные личности в мире танцев – Марис Лиепа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8184" y="2636912"/>
            <a:ext cx="2339752" cy="1826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Рисунок 2" descr="Известные личности в мире танцев – Марис Лиепа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18774" y="332657"/>
            <a:ext cx="1916913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4" name="Рисунок 1" descr="Как танцевать польку. Урок второй (фото, видео)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16016" y="4077072"/>
            <a:ext cx="1606203" cy="24273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5" name="Рисунок 10" descr="Уникальный клубный танец – крампинг (фото, видео)"/>
          <p:cNvPicPr>
            <a:picLocks noChangeAspect="1" noChangeArrowheads="1"/>
          </p:cNvPicPr>
          <p:nvPr/>
        </p:nvPicPr>
        <p:blipFill>
          <a:blip r:embed="rId9" cstate="print"/>
          <a:srcRect l="18492" r="16190"/>
          <a:stretch>
            <a:fillRect/>
          </a:stretch>
        </p:blipFill>
        <p:spPr bwMode="auto">
          <a:xfrm>
            <a:off x="4860032" y="2060848"/>
            <a:ext cx="1440160" cy="2189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6" name="Рисунок 3" descr="Нижинский и Павлова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059832" y="1628800"/>
            <a:ext cx="1584633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8" name="Rectangle 12"/>
          <p:cNvSpPr>
            <a:spLocks noChangeArrowheads="1"/>
          </p:cNvSpPr>
          <p:nvPr/>
        </p:nvSpPr>
        <p:spPr bwMode="auto">
          <a:xfrm>
            <a:off x="2771800" y="908720"/>
            <a:ext cx="197971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Tahoma" pitchFamily="34" charset="0"/>
              </a:rPr>
              <a:t>Нижинский и Павлова</a:t>
            </a:r>
            <a:endParaRPr kumimoji="0" lang="ru-RU" sz="2000" b="1" i="0" u="none" strike="noStrike" cap="none" normalizeH="0" baseline="0" dirty="0" smtClean="0">
              <a:ln>
                <a:noFill/>
              </a:ln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332656"/>
            <a:ext cx="60121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000000"/>
                </a:solidFill>
                <a:latin typeface="Cambria" pitchFamily="18" charset="0"/>
                <a:ea typeface="Calibri" pitchFamily="34" charset="0"/>
                <a:cs typeface="Times New Roman" pitchFamily="18" charset="0"/>
              </a:rPr>
              <a:t>Но, пожалуй, любой танец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000000"/>
                </a:solidFill>
                <a:latin typeface="Cambria" pitchFamily="18" charset="0"/>
                <a:ea typeface="Calibri" pitchFamily="34" charset="0"/>
                <a:cs typeface="Times New Roman" pitchFamily="18" charset="0"/>
              </a:rPr>
              <a:t>не мыслим без музыки</a:t>
            </a:r>
            <a:endParaRPr lang="ru-RU" sz="2800" b="1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https://images.fineartamerica.com/images/artworkimages/mediumlarge/2/ojibwa-war-dance-rischgit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132856"/>
            <a:ext cx="4736354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peterburg2.ru/uploads/20/01/14/ga11_1_1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7874" y="1988840"/>
            <a:ext cx="3888432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620688"/>
            <a:ext cx="82626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3">
                    <a:lumMod val="50000"/>
                  </a:schemeClr>
                </a:solidFill>
              </a:rPr>
              <a:t>История возникновения </a:t>
            </a:r>
          </a:p>
          <a:p>
            <a:pPr algn="ctr"/>
            <a:r>
              <a:rPr lang="ru-RU" sz="3200" b="1" dirty="0" smtClean="0">
                <a:solidFill>
                  <a:schemeClr val="accent3">
                    <a:lumMod val="50000"/>
                  </a:schemeClr>
                </a:solidFill>
              </a:rPr>
              <a:t>танцевального искусства</a:t>
            </a:r>
            <a:endParaRPr lang="ru-RU" sz="32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971600" y="3789040"/>
            <a:ext cx="2304256" cy="1512168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имитация трудовых процессов</a:t>
            </a:r>
            <a:endParaRPr lang="ru-RU" sz="28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012160" y="3789040"/>
            <a:ext cx="2304256" cy="1512168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/>
              <a:t>обряды</a:t>
            </a:r>
            <a:endParaRPr lang="ru-RU" sz="3200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419872" y="4653136"/>
            <a:ext cx="2376264" cy="18002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prstClr val="white"/>
                </a:solidFill>
              </a:rPr>
              <a:t>ритуальные торжества </a:t>
            </a:r>
            <a:endParaRPr lang="ru-RU" sz="2800" dirty="0" smtClean="0"/>
          </a:p>
          <a:p>
            <a:pPr algn="ctr"/>
            <a:endParaRPr lang="ru-RU" sz="2800" dirty="0"/>
          </a:p>
        </p:txBody>
      </p:sp>
      <p:sp>
        <p:nvSpPr>
          <p:cNvPr id="9" name="Стрелка вниз 8"/>
          <p:cNvSpPr/>
          <p:nvPr/>
        </p:nvSpPr>
        <p:spPr>
          <a:xfrm>
            <a:off x="2771800" y="1844824"/>
            <a:ext cx="3528392" cy="2304256"/>
          </a:xfrm>
          <a:prstGeom prst="downArrow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Истоки танца </a:t>
            </a:r>
            <a:endParaRPr lang="ru-RU" sz="28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379913" y="4604177"/>
            <a:ext cx="228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авнобедренный треугольник 2"/>
          <p:cNvSpPr/>
          <p:nvPr/>
        </p:nvSpPr>
        <p:spPr>
          <a:xfrm>
            <a:off x="3635896" y="3861048"/>
            <a:ext cx="5112568" cy="2160240"/>
          </a:xfrm>
          <a:prstGeom prst="triangle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/>
              <a:t>Национальные особенности</a:t>
            </a:r>
            <a:endParaRPr lang="ru-RU" sz="2400" b="1" dirty="0"/>
          </a:p>
        </p:txBody>
      </p:sp>
      <p:sp>
        <p:nvSpPr>
          <p:cNvPr id="4" name="Стрелка вправо 3"/>
          <p:cNvSpPr/>
          <p:nvPr/>
        </p:nvSpPr>
        <p:spPr>
          <a:xfrm rot="3091310">
            <a:off x="626741" y="1246791"/>
            <a:ext cx="2645816" cy="2271446"/>
          </a:xfrm>
          <a:prstGeom prst="rightArrow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Свои танцевальные традиции</a:t>
            </a:r>
            <a:endParaRPr lang="ru-RU" b="1" dirty="0"/>
          </a:p>
        </p:txBody>
      </p:sp>
      <p:sp>
        <p:nvSpPr>
          <p:cNvPr id="5" name="Стрелка вправо 4"/>
          <p:cNvSpPr/>
          <p:nvPr/>
        </p:nvSpPr>
        <p:spPr>
          <a:xfrm rot="2975019">
            <a:off x="832517" y="3743540"/>
            <a:ext cx="3095123" cy="2349300"/>
          </a:xfrm>
          <a:prstGeom prst="righ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Пластическая выразительность</a:t>
            </a:r>
            <a:endParaRPr lang="ru-RU" b="1" dirty="0"/>
          </a:p>
        </p:txBody>
      </p:sp>
      <p:sp>
        <p:nvSpPr>
          <p:cNvPr id="7" name="Стрелка вправо 6"/>
          <p:cNvSpPr/>
          <p:nvPr/>
        </p:nvSpPr>
        <p:spPr>
          <a:xfrm rot="3110174">
            <a:off x="3141306" y="2478829"/>
            <a:ext cx="2858485" cy="2246165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Соотношение движений с музыкой</a:t>
            </a:r>
            <a:endParaRPr lang="ru-RU" b="1" dirty="0"/>
          </a:p>
        </p:txBody>
      </p:sp>
      <p:sp>
        <p:nvSpPr>
          <p:cNvPr id="8" name="Стрелка вправо 7"/>
          <p:cNvSpPr/>
          <p:nvPr/>
        </p:nvSpPr>
        <p:spPr>
          <a:xfrm rot="3378422">
            <a:off x="5256130" y="1675642"/>
            <a:ext cx="2918543" cy="2332314"/>
          </a:xfrm>
          <a:prstGeom prst="righ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rtlCol="0" anchor="ctr">
            <a:noAutofit/>
          </a:bodyPr>
          <a:lstStyle/>
          <a:p>
            <a:pPr algn="ctr"/>
            <a:r>
              <a:rPr lang="ru-RU" b="1" dirty="0" smtClean="0"/>
              <a:t>Хореографический язы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-6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11760" y="332656"/>
            <a:ext cx="460851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/>
              <a:t>танец с давних пор стал выражением разнообразных душевных состояний человека (радостных и печальных, интимных, лирических и празднично-торжественных) и средством идейно-эмоционального воздействия.</a:t>
            </a:r>
            <a:endParaRPr lang="ru-RU" sz="2400" b="1" dirty="0"/>
          </a:p>
        </p:txBody>
      </p:sp>
      <p:sp>
        <p:nvSpPr>
          <p:cNvPr id="3" name="Улыбающееся лицо 2"/>
          <p:cNvSpPr/>
          <p:nvPr/>
        </p:nvSpPr>
        <p:spPr>
          <a:xfrm>
            <a:off x="467544" y="2996952"/>
            <a:ext cx="2160240" cy="2160240"/>
          </a:xfrm>
          <a:prstGeom prst="smileyFace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лыбающееся лицо 4"/>
          <p:cNvSpPr/>
          <p:nvPr/>
        </p:nvSpPr>
        <p:spPr>
          <a:xfrm>
            <a:off x="6516216" y="2996952"/>
            <a:ext cx="2160240" cy="2160240"/>
          </a:xfrm>
          <a:prstGeom prst="smileyFace">
            <a:avLst>
              <a:gd name="adj" fmla="val -465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лыбающееся лицо 5"/>
          <p:cNvSpPr/>
          <p:nvPr/>
        </p:nvSpPr>
        <p:spPr>
          <a:xfrm>
            <a:off x="3563888" y="4293096"/>
            <a:ext cx="2160240" cy="2210544"/>
          </a:xfrm>
          <a:prstGeom prst="smileyFace">
            <a:avLst>
              <a:gd name="adj" fmla="val -1092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71600" y="188640"/>
            <a:ext cx="75608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269875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solidFill>
                  <a:srgbClr val="002060"/>
                </a:solidFill>
                <a:latin typeface="Cambria" pitchFamily="18" charset="0"/>
                <a:ea typeface="Calibri" pitchFamily="34" charset="0"/>
                <a:cs typeface="Times New Roman" pitchFamily="18" charset="0"/>
              </a:rPr>
              <a:t>Разновидности танца</a:t>
            </a:r>
            <a:endParaRPr lang="ru-RU" sz="32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4953940"/>
              </p:ext>
            </p:extLst>
          </p:nvPr>
        </p:nvGraphicFramePr>
        <p:xfrm>
          <a:off x="467544" y="836712"/>
          <a:ext cx="8136904" cy="54726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8452"/>
                <a:gridCol w="4068452"/>
              </a:tblGrid>
              <a:tr h="1164385">
                <a:tc>
                  <a:txBody>
                    <a:bodyPr/>
                    <a:lstStyle/>
                    <a:p>
                      <a:pPr algn="ctr"/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ea typeface="Calibri" pitchFamily="34" charset="0"/>
                          <a:cs typeface="Times New Roman" pitchFamily="18" charset="0"/>
                        </a:rPr>
                        <a:t>народно-бытовые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ea typeface="Calibri" pitchFamily="34" charset="0"/>
                          <a:cs typeface="Times New Roman" pitchFamily="18" charset="0"/>
                        </a:rPr>
                        <a:t>профессиональные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mbria" pitchFamily="18" charset="0"/>
                          <a:ea typeface="Calibri" pitchFamily="34" charset="0"/>
                          <a:cs typeface="Times New Roman" pitchFamily="18" charset="0"/>
                        </a:rPr>
                        <a:t> (церемониальные, театрализованные)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</a:tr>
              <a:tr h="2736304">
                <a:tc>
                  <a:txBody>
                    <a:bodyPr/>
                    <a:lstStyle/>
                    <a:p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ea typeface="Calibri" pitchFamily="34" charset="0"/>
                          <a:cs typeface="Times New Roman" pitchFamily="18" charset="0"/>
                        </a:rPr>
                        <a:t>долгое время сохраняли связь с трудовыми процессами, языческими и бытовыми обрядами :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kumimoji="0" lang="ru-RU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ea typeface="Calibri" pitchFamily="34" charset="0"/>
                          <a:cs typeface="Times New Roman" pitchFamily="18" charset="0"/>
                        </a:rPr>
                        <a:t>танцевальные пантомимы в Др. Китае и Др. Индии, 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kumimoji="0" lang="ru-RU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ea typeface="Calibri" pitchFamily="34" charset="0"/>
                          <a:cs typeface="Times New Roman" pitchFamily="18" charset="0"/>
                        </a:rPr>
                        <a:t>древнегреческие </a:t>
                      </a:r>
                      <a:r>
                        <a:rPr kumimoji="0" lang="ru-RU" sz="18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ea typeface="Calibri" pitchFamily="34" charset="0"/>
                          <a:cs typeface="Times New Roman" pitchFamily="18" charset="0"/>
                        </a:rPr>
                        <a:t>дионисийские</a:t>
                      </a:r>
                      <a:r>
                        <a:rPr kumimoji="0" lang="ru-RU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ea typeface="Calibri" pitchFamily="34" charset="0"/>
                          <a:cs typeface="Times New Roman" pitchFamily="18" charset="0"/>
                        </a:rPr>
                        <a:t> игры, 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kumimoji="0" lang="ru-RU" sz="18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ea typeface="Calibri" pitchFamily="34" charset="0"/>
                          <a:cs typeface="Times New Roman" pitchFamily="18" charset="0"/>
                        </a:rPr>
                        <a:t>русские масленичные игры и др.</a:t>
                      </a:r>
                    </a:p>
                    <a:p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mbria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Постепенно отделяясь от прямой связи с трудом и бытовыми обрядами, танец приобретал значение искусства, воплощающего красоту тела, различные состояния человеческого духа и трансформировался в зрелище наподобие театрального. </a:t>
                      </a:r>
                      <a:endParaRPr lang="ru-RU" sz="1800" dirty="0"/>
                    </a:p>
                  </a:txBody>
                  <a:tcPr/>
                </a:tc>
              </a:tr>
              <a:tr h="1571919">
                <a:tc>
                  <a:txBody>
                    <a:bodyPr/>
                    <a:lstStyle/>
                    <a:p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mbria" pitchFamily="18" charset="0"/>
                          <a:ea typeface="Calibri" pitchFamily="34" charset="0"/>
                          <a:cs typeface="Times New Roman" pitchFamily="18" charset="0"/>
                        </a:rPr>
                        <a:t>сопровождали семейные, городские и общегосударственные праздники, каждое событие в жизни человека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606896"/>
          </a:xfrm>
          <a:noFill/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</a:rPr>
              <a:t>ВИДЫ НАРОДНО-БЫТОВОГО ТАНЦА</a:t>
            </a:r>
            <a:r>
              <a:rPr lang="ru-RU" sz="2800" b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:</a:t>
            </a:r>
            <a:endParaRPr lang="ru-RU" sz="2800" b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419259"/>
              </p:ext>
            </p:extLst>
          </p:nvPr>
        </p:nvGraphicFramePr>
        <p:xfrm>
          <a:off x="0" y="620688"/>
          <a:ext cx="9144000" cy="54426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2958"/>
                <a:gridCol w="6361042"/>
              </a:tblGrid>
              <a:tr h="2046347">
                <a:tc>
                  <a:txBody>
                    <a:bodyPr/>
                    <a:lstStyle/>
                    <a:p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Cambria" pitchFamily="18" charset="0"/>
                          <a:ea typeface="Calibri" pitchFamily="34" charset="0"/>
                          <a:cs typeface="Times New Roman" pitchFamily="18" charset="0"/>
                        </a:rPr>
                        <a:t>обрядовые пляски-игры</a:t>
                      </a:r>
                      <a:endParaRPr lang="ru-RU" sz="2000" dirty="0"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Cambria" pitchFamily="18" charset="0"/>
                          <a:ea typeface="Calibri" pitchFamily="34" charset="0"/>
                          <a:cs typeface="Times New Roman" pitchFamily="18" charset="0"/>
                        </a:rPr>
                        <a:t>отображают трудовые процессы </a:t>
                      </a:r>
                      <a:r>
                        <a:rPr kumimoji="0" lang="ru-RU" sz="20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20000"/>
                              <a:lumOff val="80000"/>
                            </a:schemeClr>
                          </a:solidFill>
                          <a:effectLst/>
                          <a:latin typeface="Cambria" pitchFamily="18" charset="0"/>
                          <a:ea typeface="Calibri" pitchFamily="34" charset="0"/>
                          <a:cs typeface="Times New Roman" pitchFamily="18" charset="0"/>
                        </a:rPr>
                        <a:t>Например, нередко в то время земледельцы, стараясь вызвать нужный для посевов дождь, воссоздавали музыкально-пластические картины плывущих облаков, раскатов грома, льющихся потоков воды и т.п. </a:t>
                      </a:r>
                      <a:endParaRPr lang="ru-RU" sz="2000" b="1" i="1" dirty="0">
                        <a:solidFill>
                          <a:schemeClr val="accent1">
                            <a:lumMod val="20000"/>
                            <a:lumOff val="8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/>
                    </a:solidFill>
                  </a:tcPr>
                </a:tc>
              </a:tr>
              <a:tr h="3396315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охотничьи пляски</a:t>
                      </a:r>
                      <a:endParaRPr lang="ru-RU" sz="20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Копировали  движения и повадки зверей и птиц и исполняющиеся обычно до и после охоты. </a:t>
                      </a:r>
                      <a:r>
                        <a:rPr kumimoji="0" lang="ru-RU" sz="2000" b="1" i="1" kern="120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Они ставили перед собой ясную, простую задачу — магически воздействовать на результаты охоты, то есть задобрить божество, укрепить уверенность в самом себе и запугать преследуемое животное и, таким образом, одержать победу, добыть себе и племени пищу. </a:t>
                      </a:r>
                      <a:endParaRPr lang="ru-RU" sz="20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gcvet\Desktop\i (4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60648"/>
            <a:ext cx="4328207" cy="2880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gcvet\Desktop\i (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564904"/>
            <a:ext cx="4752528" cy="2673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gcvet\Desktop\i (5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9170" y="3717032"/>
            <a:ext cx="4747814" cy="267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551450"/>
            <a:ext cx="43792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Масленица в Верхней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Хаве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1947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centerofthewest.org/wp-content/uploads/2019/05/PW235-21.74.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915" y="1715920"/>
            <a:ext cx="6529115" cy="4420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53668" y="877362"/>
            <a:ext cx="65564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Пляска древних людей перед охотой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3491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0" y="0"/>
          <a:ext cx="9144000" cy="68580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544417"/>
                <a:gridCol w="6599583"/>
              </a:tblGrid>
              <a:tr h="1560503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Военные пляски</a:t>
                      </a:r>
                      <a:endParaRPr lang="ru-RU" sz="20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9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Участие в них означало согласие идти в поход. В руках у танцующих были луки, стрелы, щиты, зажженные факелы, мечи, копья, дротики. </a:t>
                      </a:r>
                      <a:endParaRPr lang="ru-RU" sz="19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1824694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ритуальные, культовые пляски</a:t>
                      </a:r>
                      <a:endParaRPr lang="ru-RU" sz="20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9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Преклонение перед отвлеченными силами природы, обожествление животных, свойственные мировоззрению человека того времени, находили отражение и в плясовых движениях.</a:t>
                      </a:r>
                      <a:endParaRPr lang="ru-RU" sz="19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472804"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хоровод</a:t>
                      </a:r>
                      <a:endParaRPr lang="ru-RU" sz="2000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9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—объединяющий в разных соотношениях музыку (песенную или инструментальную), танец и игровое действие. </a:t>
                      </a:r>
                      <a:r>
                        <a:rPr kumimoji="0" lang="ru-RU" sz="19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6">
                              <a:lumMod val="50000"/>
                            </a:schemeClr>
                          </a:solidFill>
                          <a:effectLst/>
                          <a:latin typeface="Cambria" pitchFamily="18" charset="0"/>
                          <a:ea typeface="Calibri" pitchFamily="34" charset="0"/>
                          <a:cs typeface="Times New Roman" pitchFamily="18" charset="0"/>
                        </a:rPr>
                        <a:t>Культовые и бытовые хороводные танцы описывали форму круга — древнейшую совершенную форму, которая символизировала и солнечное божество, и круговорот природы, и смену поколений. Исполнение этого массового танца сопровождалось хоровой песней. Хореографический рисунок воспроизводился девушками и юношами, держащими друг друга за руки. </a:t>
                      </a:r>
                      <a:endParaRPr lang="ru-RU" sz="1900" b="1" dirty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341784"/>
            <a:ext cx="8305800" cy="1143000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Танец «Хоровод»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sgcvet\Desktop\i (6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484784"/>
            <a:ext cx="6584280" cy="43723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65759" y="5857157"/>
            <a:ext cx="68679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Детский хореографический ансамбль «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Селяночка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4920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323528" y="188640"/>
            <a:ext cx="8229600" cy="534888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Формы, виды и жанры хореографии</a:t>
            </a:r>
            <a:endParaRPr lang="ru-RU" sz="3200" b="1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0" y="1052736"/>
          <a:ext cx="9144000" cy="58052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33600"/>
                <a:gridCol w="7010400"/>
              </a:tblGrid>
              <a:tr h="1802069">
                <a:tc>
                  <a:txBody>
                    <a:bodyPr/>
                    <a:lstStyle/>
                    <a:p>
                      <a:r>
                        <a:rPr kumimoji="0" lang="ru-RU" sz="2000" b="1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Балет</a:t>
                      </a:r>
                      <a:r>
                        <a:rPr kumimoji="0" lang="ru-RU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-</a:t>
                      </a:r>
                    </a:p>
                    <a:p>
                      <a:r>
                        <a:rPr kumimoji="0" lang="ru-RU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endParaRPr kumimoji="0" lang="ru-RU" sz="20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ru-RU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высшая «театральная» форма хореографического искусства, в которой оно поднимается до уровня музыкально-сценического представления.</a:t>
                      </a:r>
                    </a:p>
                    <a:p>
                      <a:r>
                        <a:rPr kumimoji="0" lang="ru-RU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В основе выразительных средств балета лежит </a:t>
                      </a:r>
                      <a:r>
                        <a:rPr kumimoji="0" lang="ru-RU" sz="1800" b="1" i="1" u="sng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сценический танец</a:t>
                      </a:r>
                      <a:r>
                        <a:rPr kumimoji="0" lang="ru-RU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endParaRPr lang="ru-RU" sz="1800" i="1" dirty="0"/>
                    </a:p>
                  </a:txBody>
                  <a:tcPr>
                    <a:solidFill>
                      <a:schemeClr val="accent6"/>
                    </a:solidFill>
                  </a:tcPr>
                </a:tc>
              </a:tr>
              <a:tr h="13888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Танец</a:t>
                      </a:r>
                      <a:r>
                        <a:rPr kumimoji="0" lang="ru-RU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– 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форма хореографического искусства, в которой средством создания художественного образа являются движения и положения человеческого тела.</a:t>
                      </a:r>
                      <a:endParaRPr lang="ru-RU" sz="1800" dirty="0"/>
                    </a:p>
                  </a:txBody>
                  <a:tcPr>
                    <a:solidFill>
                      <a:schemeClr val="accent5"/>
                    </a:solidFill>
                  </a:tcPr>
                </a:tc>
              </a:tr>
              <a:tr h="106832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Классический танец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ru-RU" sz="18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Classical</a:t>
                      </a:r>
                      <a:r>
                        <a:rPr kumimoji="0" lang="ru-RU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8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dance</a:t>
                      </a:r>
                      <a:r>
                        <a:rPr kumimoji="0" lang="ru-RU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)– вид сценического танца, главное выразительное средство балетного искусства; </a:t>
                      </a:r>
                      <a:endParaRPr lang="ru-RU" sz="1800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</a:tr>
              <a:tr h="154604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u="sng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Дуэтно-классический</a:t>
                      </a:r>
                      <a:r>
                        <a:rPr kumimoji="0" lang="ru-RU" sz="2000" b="1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танец</a:t>
                      </a:r>
                      <a:endParaRPr kumimoji="0" lang="ru-RU" sz="20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ru-RU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(др. </a:t>
                      </a:r>
                      <a:r>
                        <a:rPr kumimoji="0" lang="ru-RU" sz="18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наим</a:t>
                      </a:r>
                      <a:r>
                        <a:rPr kumimoji="0" lang="ru-RU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. – поддержка)(</a:t>
                      </a:r>
                      <a:r>
                        <a:rPr kumimoji="0" lang="ru-RU" sz="18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Pas</a:t>
                      </a:r>
                      <a:r>
                        <a:rPr kumimoji="0" lang="ru-RU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8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de</a:t>
                      </a:r>
                      <a:r>
                        <a:rPr kumimoji="0" lang="ru-RU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800" b="1" kern="1200" dirty="0" err="1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deux</a:t>
                      </a:r>
                      <a:r>
                        <a:rPr kumimoji="0" lang="ru-RU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) – вид сценического танца, построенный на основе классического т. и предполагающий танец двоих с использованием поддержек.</a:t>
                      </a:r>
                      <a:endParaRPr lang="ru-RU" sz="1800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4736" y="-171400"/>
            <a:ext cx="8229600" cy="1219200"/>
          </a:xfrm>
        </p:spPr>
        <p:txBody>
          <a:bodyPr/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Балет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sgcvet\Desktop\i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933194"/>
            <a:ext cx="8128000" cy="541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114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0" y="-1"/>
          <a:ext cx="9144000" cy="66711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98573"/>
                <a:gridCol w="5645427"/>
              </a:tblGrid>
              <a:tr h="2674564">
                <a:tc>
                  <a:txBody>
                    <a:bodyPr/>
                    <a:lstStyle/>
                    <a:p>
                      <a:r>
                        <a:rPr kumimoji="0" lang="ru-RU" sz="2000" b="1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Характерный танец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др. </a:t>
                      </a:r>
                      <a:r>
                        <a:rPr kumimoji="0" lang="ru-RU" sz="20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наим</a:t>
                      </a:r>
                      <a:r>
                        <a:rPr kumimoji="0" lang="ru-RU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 - народно-характерный, народно-сценический(</a:t>
                      </a:r>
                      <a:r>
                        <a:rPr kumimoji="0" lang="ru-RU" sz="20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Character</a:t>
                      </a:r>
                      <a:r>
                        <a:rPr kumimoji="0" lang="ru-RU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20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dance</a:t>
                      </a:r>
                      <a:r>
                        <a:rPr kumimoji="0" lang="ru-RU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)– вид сценического танца, предполагающий системный синтез элементов танцев различных народностей на основе классического танца.</a:t>
                      </a:r>
                      <a:endParaRPr lang="ru-RU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1998316">
                <a:tc>
                  <a:txBody>
                    <a:bodyPr/>
                    <a:lstStyle/>
                    <a:p>
                      <a:r>
                        <a:rPr kumimoji="0" lang="ru-RU" sz="2000" b="1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Исторический танец</a:t>
                      </a:r>
                      <a:endParaRPr kumimoji="0" lang="ru-RU" sz="20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kumimoji="0" lang="ru-RU" sz="20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ru-RU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(др. </a:t>
                      </a:r>
                      <a:r>
                        <a:rPr kumimoji="0" lang="ru-RU" sz="20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наим</a:t>
                      </a:r>
                      <a:r>
                        <a:rPr kumimoji="0" lang="ru-RU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 - историко-бытовой, салонный бальный) (</a:t>
                      </a:r>
                      <a:r>
                        <a:rPr kumimoji="0" lang="ru-RU" sz="20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Historical</a:t>
                      </a:r>
                      <a:r>
                        <a:rPr kumimoji="0" lang="ru-RU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20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dance</a:t>
                      </a:r>
                      <a:r>
                        <a:rPr kumimoji="0" lang="ru-RU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 – вид сценических танцев, представляющих собой переработку бальных, бытовых танцев различных эпох на основе классического танца. </a:t>
                      </a:r>
                      <a:endParaRPr lang="ru-RU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1998316">
                <a:tc>
                  <a:txBody>
                    <a:bodyPr/>
                    <a:lstStyle/>
                    <a:p>
                      <a:r>
                        <a:rPr kumimoji="0" lang="ru-RU" sz="2000" b="1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Современный танец</a:t>
                      </a:r>
                      <a:endParaRPr kumimoji="0" lang="ru-RU" sz="20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ru-RU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ru-RU" sz="20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Contemporary</a:t>
                      </a:r>
                      <a:r>
                        <a:rPr kumimoji="0" lang="ru-RU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20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Dance</a:t>
                      </a:r>
                      <a:r>
                        <a:rPr kumimoji="0" lang="ru-RU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 – направление искусства танца, включающее танцевальные техники и стили XX–начала XXI вв., сформировавшиеся на основе американского и европейского танца Модерн и танца Постмодерн</a:t>
                      </a:r>
                      <a:endParaRPr lang="ru-RU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sgcvet\Desktop\i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557" y="1200076"/>
            <a:ext cx="8001000" cy="4110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87624" y="463429"/>
            <a:ext cx="64070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Народно-сценический танец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7584" y="5530322"/>
            <a:ext cx="69449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Детский хореографический ансамбль  «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Селяночка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5160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sgcvet\Desktop\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628800"/>
            <a:ext cx="8720007" cy="3493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65135" y="698299"/>
            <a:ext cx="597118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Современная хореография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7584" y="5435932"/>
            <a:ext cx="69449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Детский хореографический ансамбль  «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Селяночка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»</a:t>
            </a:r>
          </a:p>
        </p:txBody>
      </p:sp>
    </p:spTree>
    <p:extLst>
      <p:ext uri="{BB962C8B-B14F-4D97-AF65-F5344CB8AC3E}">
        <p14:creationId xmlns:p14="http://schemas.microsoft.com/office/powerpoint/2010/main" val="4141752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1367839"/>
              </p:ext>
            </p:extLst>
          </p:nvPr>
        </p:nvGraphicFramePr>
        <p:xfrm>
          <a:off x="0" y="1"/>
          <a:ext cx="9144000" cy="68579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98575"/>
                <a:gridCol w="5645425"/>
              </a:tblGrid>
              <a:tr h="1283649">
                <a:tc>
                  <a:txBody>
                    <a:bodyPr/>
                    <a:lstStyle/>
                    <a:p>
                      <a:r>
                        <a:rPr kumimoji="0" lang="ru-RU" sz="2000" b="1" u="sng" kern="1200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Свободный пластический танец</a:t>
                      </a:r>
                      <a:r>
                        <a:rPr kumimoji="0" lang="ru-RU" sz="2000" b="1" kern="1200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2000" kern="1200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– </a:t>
                      </a:r>
                    </a:p>
                  </a:txBody>
                  <a:tcPr>
                    <a:solidFill>
                      <a:schemeClr val="tx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2000" b="1" kern="1200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новый вид танца рождается на рубеже XIX-XX веков и благодаря, прежде всего, </a:t>
                      </a:r>
                      <a:r>
                        <a:rPr kumimoji="0" lang="ru-RU" sz="2000" b="1" kern="1200" dirty="0" err="1" smtClean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Айседоре</a:t>
                      </a:r>
                      <a:r>
                        <a:rPr kumimoji="0" lang="ru-RU" sz="2000" b="1" kern="1200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2000" b="1" kern="1200" dirty="0" err="1" smtClean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Дункан</a:t>
                      </a:r>
                      <a:r>
                        <a:rPr kumimoji="0" lang="ru-RU" sz="2000" b="1" kern="1200" dirty="0" smtClean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endParaRPr lang="ru-RU" sz="2000" b="1" dirty="0">
                        <a:solidFill>
                          <a:schemeClr val="accent4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1">
                        <a:lumMod val="65000"/>
                      </a:schemeClr>
                    </a:solidFill>
                  </a:tcPr>
                </a:tc>
              </a:tr>
              <a:tr h="1463016">
                <a:tc>
                  <a:txBody>
                    <a:bodyPr/>
                    <a:lstStyle/>
                    <a:p>
                      <a:r>
                        <a:rPr kumimoji="0" lang="ru-RU" sz="2000" b="1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Танец Постмодерн</a:t>
                      </a:r>
                      <a:endParaRPr kumimoji="0" lang="ru-RU" sz="20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ru-RU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ru-RU" sz="20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Postmodern</a:t>
                      </a:r>
                      <a:r>
                        <a:rPr kumimoji="0" lang="ru-RU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20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Dance</a:t>
                      </a:r>
                      <a:r>
                        <a:rPr kumimoji="0" lang="ru-RU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 – направление искусства танца, </a:t>
                      </a:r>
                    </a:p>
                    <a:p>
                      <a:r>
                        <a:rPr kumimoji="0" lang="ru-RU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развивавшееся в США и Европе в 1960-1970-е гг.</a:t>
                      </a:r>
                      <a:endParaRPr lang="ru-RU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4111333">
                <a:tc>
                  <a:txBody>
                    <a:bodyPr/>
                    <a:lstStyle/>
                    <a:p>
                      <a:r>
                        <a:rPr kumimoji="0" lang="ru-RU" sz="2000" b="1" u="sng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Контактная импровизация</a:t>
                      </a:r>
                      <a:endParaRPr kumimoji="0" lang="ru-RU" sz="20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ru-RU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kumimoji="0" lang="ru-RU" sz="20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Contact</a:t>
                      </a:r>
                      <a:r>
                        <a:rPr kumimoji="0" lang="ru-RU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20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Improvisation</a:t>
                      </a:r>
                      <a:r>
                        <a:rPr kumimoji="0" lang="ru-RU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CI) – техника современного танца, распространившаяся в США и Европе в конце XX века, основой которой является физический контакт(контактные методы) Такими контактными методами импровизации являются передача веса, встречный баланс, вращение, падение, задержание, подъём и т.п.</a:t>
                      </a:r>
                    </a:p>
                    <a:p>
                      <a:r>
                        <a:rPr kumimoji="0" lang="ru-RU" sz="20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endParaRPr lang="ru-RU" sz="20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</a:rPr>
              <a:t>Иные виды танцевального искусства.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/>
            </a:r>
            <a:b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</a:b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Степ</a:t>
            </a:r>
          </a:p>
          <a:p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Бальный танец</a:t>
            </a:r>
          </a:p>
          <a:p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Спортивный бальный танец</a:t>
            </a:r>
          </a:p>
          <a:p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Народный ( фольклорный) танец</a:t>
            </a:r>
          </a:p>
          <a:p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Социальный танец</a:t>
            </a:r>
          </a:p>
          <a:p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Эстрадный танец</a:t>
            </a:r>
          </a:p>
          <a:p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Джазовый танец</a:t>
            </a:r>
          </a:p>
          <a:p>
            <a:r>
              <a:rPr lang="ru-RU" b="1" dirty="0" err="1" smtClean="0">
                <a:solidFill>
                  <a:schemeClr val="accent5">
                    <a:lumMod val="50000"/>
                  </a:schemeClr>
                </a:solidFill>
              </a:rPr>
              <a:t>Этнохореография</a:t>
            </a:r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endParaRPr lang="ru-RU" dirty="0"/>
          </a:p>
        </p:txBody>
      </p:sp>
      <p:pic>
        <p:nvPicPr>
          <p:cNvPr id="3078" name="Picture 6" descr="http://brightmagazine.ru/wp-content/uploads/2016/02/header8-768x85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427983" y="1196752"/>
            <a:ext cx="4408611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75000"/>
              </a:schemeClr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2276872"/>
            <a:ext cx="8229600" cy="1219200"/>
          </a:xfrm>
        </p:spPr>
        <p:txBody>
          <a:bodyPr>
            <a:normAutofit/>
          </a:bodyPr>
          <a:lstStyle/>
          <a:p>
            <a:r>
              <a:rPr lang="ru-RU" sz="4800" u="sng" dirty="0" smtClean="0">
                <a:solidFill>
                  <a:schemeClr val="tx2">
                    <a:lumMod val="75000"/>
                  </a:schemeClr>
                </a:solidFill>
              </a:rPr>
              <a:t>Спасибо за внимание!</a:t>
            </a:r>
            <a:endParaRPr lang="ru-RU" sz="4800" u="sng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3033807</TotalTime>
  <Words>877</Words>
  <Application>Microsoft Office PowerPoint</Application>
  <PresentationFormat>Экран (4:3)</PresentationFormat>
  <Paragraphs>101</Paragraphs>
  <Slides>24</Slides>
  <Notes>4</Notes>
  <HiddenSlides>1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Поток</vt:lpstr>
      <vt:lpstr>Беседы о хореографии 3 класс</vt:lpstr>
      <vt:lpstr>Хореографическое искусство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ВИДЫ НАРОДНО-БЫТОВОГО ТАНЦА:</vt:lpstr>
      <vt:lpstr>Презентация PowerPoint</vt:lpstr>
      <vt:lpstr>Презентация PowerPoint</vt:lpstr>
      <vt:lpstr>Презентация PowerPoint</vt:lpstr>
      <vt:lpstr>Танец «Хоровод»</vt:lpstr>
      <vt:lpstr>Формы, виды и жанры хореографии</vt:lpstr>
      <vt:lpstr> Балет</vt:lpstr>
      <vt:lpstr>Презентация PowerPoint</vt:lpstr>
      <vt:lpstr>Презентация PowerPoint</vt:lpstr>
      <vt:lpstr>Презентация PowerPoint</vt:lpstr>
      <vt:lpstr>Презентация PowerPoint</vt:lpstr>
      <vt:lpstr>Иные виды танцевального искусства. </vt:lpstr>
      <vt:lpstr>Спасибо за внимание!</vt:lpstr>
    </vt:vector>
  </TitlesOfParts>
  <Company>Krokoz™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Беседы о театре</dc:title>
  <dc:creator>1</dc:creator>
  <cp:lastModifiedBy>sgcvet</cp:lastModifiedBy>
  <cp:revision>63</cp:revision>
  <dcterms:created xsi:type="dcterms:W3CDTF">2008-12-31T14:11:52Z</dcterms:created>
  <dcterms:modified xsi:type="dcterms:W3CDTF">2021-10-10T17:19:17Z</dcterms:modified>
</cp:coreProperties>
</file>