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56" r:id="rId2"/>
    <p:sldId id="257" r:id="rId3"/>
    <p:sldId id="258" r:id="rId4"/>
    <p:sldId id="264" r:id="rId5"/>
    <p:sldId id="292" r:id="rId6"/>
    <p:sldId id="265" r:id="rId7"/>
    <p:sldId id="267" r:id="rId8"/>
    <p:sldId id="293" r:id="rId9"/>
    <p:sldId id="269" r:id="rId10"/>
    <p:sldId id="294" r:id="rId11"/>
    <p:sldId id="272" r:id="rId12"/>
    <p:sldId id="276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9" d="100"/>
          <a:sy n="49" d="100"/>
        </p:scale>
        <p:origin x="-1974" y="-5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FE078F-DD97-4A45-A0D2-CE29D4D0BE57}" type="datetimeFigureOut">
              <a:rPr lang="ru-RU" smtClean="0"/>
              <a:pPr/>
              <a:t>26.08.2020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A260F8-D152-4B8B-BE40-8F178D2F20A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A260F8-D152-4B8B-BE40-8F178D2F20A9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26.08.2020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26.08.2020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26.08.2020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s://akson.ru/upload/iblock/cef/cefb8f33ceff5e12a52ad4ea440c83b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Рисунок 5" descr="1e0dde649c6fa254ddc6d4d9079593cd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47664" y="2492896"/>
            <a:ext cx="5760640" cy="38404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11842" y="260648"/>
            <a:ext cx="8832158" cy="26642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800" b="1" dirty="0" smtClean="0">
                <a:solidFill>
                  <a:schemeClr val="tx1"/>
                </a:solidFill>
                <a:latin typeface="+mn-lt"/>
              </a:rPr>
              <a:t>Техника </a:t>
            </a:r>
            <a:br>
              <a:rPr lang="ru-RU" sz="4800" b="1" dirty="0" smtClean="0">
                <a:solidFill>
                  <a:schemeClr val="tx1"/>
                </a:solidFill>
                <a:latin typeface="+mn-lt"/>
              </a:rPr>
            </a:br>
            <a:r>
              <a:rPr lang="ru-RU" sz="4800" b="1" dirty="0" smtClean="0">
                <a:solidFill>
                  <a:schemeClr val="tx1"/>
                </a:solidFill>
                <a:latin typeface="+mn-lt"/>
              </a:rPr>
              <a:t>безопасности на занятиях хореографии 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5661248"/>
            <a:ext cx="8280920" cy="888504"/>
          </a:xfrm>
        </p:spPr>
        <p:txBody>
          <a:bodyPr>
            <a:normAutofit/>
          </a:bodyPr>
          <a:lstStyle/>
          <a:p>
            <a:pPr algn="ctr"/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s://akson.ru/upload/iblock/cef/cefb8f33ceff5e12a52ad4ea440c83b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0"/>
            <a:ext cx="8892480" cy="1412776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Техника </a:t>
            </a:r>
            <a:br>
              <a:rPr lang="ru-RU" sz="32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</a:rPr>
              <a:t>безопасности на занятиях хореографии</a:t>
            </a:r>
            <a:endParaRPr lang="ru-RU" sz="3200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539552" y="908720"/>
            <a:ext cx="8604448" cy="6309320"/>
          </a:xfrm>
        </p:spPr>
        <p:txBody>
          <a:bodyPr>
            <a:normAutofit/>
          </a:bodyPr>
          <a:lstStyle/>
          <a:p>
            <a:endParaRPr lang="ru-RU" sz="3200" dirty="0" smtClean="0"/>
          </a:p>
          <a:p>
            <a:r>
              <a:rPr lang="ru-RU" sz="3200" i="1" dirty="0" smtClean="0"/>
              <a:t>1. Требования перед началом занятия Хореографии</a:t>
            </a:r>
          </a:p>
          <a:p>
            <a:endParaRPr lang="ru-RU" sz="3200" i="1" dirty="0" smtClean="0"/>
          </a:p>
          <a:p>
            <a:r>
              <a:rPr lang="ru-RU" sz="3200" i="1" dirty="0" smtClean="0"/>
              <a:t>2. Требования во время занятия Хореографии</a:t>
            </a:r>
          </a:p>
          <a:p>
            <a:endParaRPr lang="ru-RU" sz="3200" i="1" dirty="0" smtClean="0"/>
          </a:p>
          <a:p>
            <a:r>
              <a:rPr lang="ru-RU" sz="3200" i="1" dirty="0" smtClean="0"/>
              <a:t>3. Требования в конце занятия Хореографии</a:t>
            </a:r>
            <a:endParaRPr lang="ru-RU" sz="32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https://akson.ru/upload/iblock/cef/cefb8f33ceff5e12a52ad4ea440c83b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Рисунок 8" descr="spravka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332656"/>
            <a:ext cx="2130990" cy="2293351"/>
          </a:xfrm>
          <a:prstGeom prst="rect">
            <a:avLst/>
          </a:prstGeom>
        </p:spPr>
      </p:pic>
      <p:pic>
        <p:nvPicPr>
          <p:cNvPr id="7" name="Рисунок 6" descr="kisspng-football-cricket-balls-sphere-ball-ball-5b1982619542e7.6518636615283984336114.jpg"/>
          <p:cNvPicPr>
            <a:picLocks noChangeAspect="1"/>
          </p:cNvPicPr>
          <p:nvPr/>
        </p:nvPicPr>
        <p:blipFill>
          <a:blip r:embed="rId5" cstate="print"/>
          <a:srcRect l="10100" t="13251" r="11151" b="5901"/>
          <a:stretch>
            <a:fillRect/>
          </a:stretch>
        </p:blipFill>
        <p:spPr>
          <a:xfrm>
            <a:off x="7452320" y="4365104"/>
            <a:ext cx="1376080" cy="1412776"/>
          </a:xfrm>
          <a:prstGeom prst="rect">
            <a:avLst/>
          </a:prstGeom>
        </p:spPr>
      </p:pic>
      <p:pic>
        <p:nvPicPr>
          <p:cNvPr id="6" name="Рисунок 5" descr="50300.750x0.jpg"/>
          <p:cNvPicPr>
            <a:picLocks noChangeAspect="1"/>
          </p:cNvPicPr>
          <p:nvPr/>
        </p:nvPicPr>
        <p:blipFill>
          <a:blip r:embed="rId6" cstate="print"/>
          <a:srcRect l="17601" t="2481" r="17600" b="2481"/>
          <a:stretch>
            <a:fillRect/>
          </a:stretch>
        </p:blipFill>
        <p:spPr>
          <a:xfrm>
            <a:off x="7164288" y="1124744"/>
            <a:ext cx="1440160" cy="2112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8229600" cy="10801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Требования безопасности перед началом занятия хореографии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340768"/>
            <a:ext cx="8892480" cy="6120680"/>
          </a:xfrm>
        </p:spPr>
        <p:txBody>
          <a:bodyPr>
            <a:normAutofit/>
          </a:bodyPr>
          <a:lstStyle/>
          <a:p>
            <a:r>
              <a:rPr lang="ru-RU" sz="2400" dirty="0" smtClean="0"/>
              <a:t>1.1. К занятиям хореографии допускаются обучающиеся, имеющие медицинскую справку о допуске к занятиям хореографии,  и не имеющих медицинских противопоказаний, и прошедшие инструктаж техники безопасности.</a:t>
            </a:r>
          </a:p>
          <a:p>
            <a:endParaRPr lang="ru-RU" sz="2400" dirty="0" smtClean="0"/>
          </a:p>
          <a:p>
            <a:r>
              <a:rPr lang="ru-RU" sz="2400" dirty="0" smtClean="0"/>
              <a:t>1.2. Танцевальный класс должен быть оборудован: Рабочими зеркалами, станками, музыкальной аппаратурой, гимнастическими коврами, рабочим спортивным инвентарем.</a:t>
            </a:r>
          </a:p>
          <a:p>
            <a:endParaRPr lang="ru-RU" sz="2400" dirty="0" smtClean="0"/>
          </a:p>
          <a:p>
            <a:r>
              <a:rPr lang="ru-RU" sz="2400" dirty="0" smtClean="0"/>
              <a:t>1.3. Помещение должно проветриваться, электрооборудование должно быть исправно</a:t>
            </a:r>
          </a:p>
          <a:p>
            <a:endParaRPr lang="ru-RU" dirty="0" smtClean="0"/>
          </a:p>
          <a:p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s://akson.ru/upload/iblock/cef/cefb8f33ceff5e12a52ad4ea440c83b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Рисунок 5" descr="c7f7f20d49ac816d514f8a4ec3328dc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92639" y="0"/>
            <a:ext cx="3551361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0"/>
            <a:ext cx="8229600" cy="1066800"/>
          </a:xfrm>
        </p:spPr>
        <p:txBody>
          <a:bodyPr>
            <a:normAutofit/>
          </a:bodyPr>
          <a:lstStyle/>
          <a:p>
            <a:pPr algn="ctr"/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88640"/>
            <a:ext cx="8604448" cy="6669360"/>
          </a:xfrm>
        </p:spPr>
        <p:txBody>
          <a:bodyPr>
            <a:normAutofit/>
          </a:bodyPr>
          <a:lstStyle/>
          <a:p>
            <a:r>
              <a:rPr lang="ru-RU" dirty="0" smtClean="0"/>
              <a:t>1.4. На занятие хореографии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обучающийся </a:t>
            </a:r>
            <a:r>
              <a:rPr lang="ru-RU" dirty="0" smtClean="0"/>
              <a:t>должен быть в </a:t>
            </a:r>
            <a:r>
              <a:rPr lang="ru-RU" dirty="0" smtClean="0"/>
              <a:t>специальной</a:t>
            </a:r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/>
              <a:t>танцевальной </a:t>
            </a:r>
            <a:r>
              <a:rPr lang="ru-RU" dirty="0" smtClean="0"/>
              <a:t>одежде( </a:t>
            </a:r>
            <a:r>
              <a:rPr lang="ru-RU" dirty="0" smtClean="0"/>
              <a:t>футболка,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удлиненные шорты </a:t>
            </a:r>
            <a:r>
              <a:rPr lang="ru-RU" dirty="0" smtClean="0"/>
              <a:t>или </a:t>
            </a:r>
            <a:r>
              <a:rPr lang="ru-RU" dirty="0" err="1" smtClean="0"/>
              <a:t>легенцы</a:t>
            </a:r>
            <a:r>
              <a:rPr lang="ru-RU" dirty="0" smtClean="0"/>
              <a:t>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/>
              <a:t>и обуви </a:t>
            </a:r>
            <a:r>
              <a:rPr lang="ru-RU" dirty="0" smtClean="0"/>
              <a:t>(</a:t>
            </a:r>
            <a:r>
              <a:rPr lang="ru-RU" dirty="0" smtClean="0"/>
              <a:t>балетки, мягкие </a:t>
            </a:r>
            <a:r>
              <a:rPr lang="ru-RU" dirty="0" err="1" smtClean="0"/>
              <a:t>джазовки</a:t>
            </a:r>
            <a:r>
              <a:rPr lang="ru-RU" dirty="0" smtClean="0"/>
              <a:t>).</a:t>
            </a:r>
          </a:p>
          <a:p>
            <a:pPr>
              <a:buNone/>
            </a:pPr>
            <a:endParaRPr lang="ru-RU" dirty="0" smtClean="0"/>
          </a:p>
          <a:p>
            <a:r>
              <a:rPr lang="ru-RU" dirty="0" smtClean="0"/>
              <a:t>1.5. Форма должна быть чистой</a:t>
            </a:r>
            <a:r>
              <a:rPr lang="ru-RU" dirty="0" smtClean="0"/>
              <a:t>,</a:t>
            </a:r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/>
              <a:t>удобной, </a:t>
            </a:r>
            <a:r>
              <a:rPr lang="ru-RU" dirty="0" err="1" smtClean="0"/>
              <a:t>облигающей</a:t>
            </a:r>
            <a:r>
              <a:rPr lang="ru-RU" dirty="0" smtClean="0"/>
              <a:t> </a:t>
            </a:r>
            <a:r>
              <a:rPr lang="ru-RU" dirty="0" smtClean="0"/>
              <a:t>без </a:t>
            </a:r>
            <a:r>
              <a:rPr lang="ru-RU" dirty="0" smtClean="0"/>
              <a:t>рисунка</a:t>
            </a:r>
            <a:r>
              <a:rPr lang="ru-RU" dirty="0" smtClean="0"/>
              <a:t>,</a:t>
            </a:r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/>
              <a:t>карманов, </a:t>
            </a:r>
            <a:r>
              <a:rPr lang="ru-RU" dirty="0" smtClean="0"/>
              <a:t>шнурков</a:t>
            </a:r>
            <a:r>
              <a:rPr lang="ru-RU" dirty="0" smtClean="0"/>
              <a:t>,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в</a:t>
            </a:r>
            <a:r>
              <a:rPr lang="ru-RU" dirty="0" smtClean="0"/>
              <a:t>ыступающих  элементов</a:t>
            </a:r>
            <a:r>
              <a:rPr lang="ru-RU" dirty="0" smtClean="0"/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kson.ru/upload/iblock/cef/cefb8f33ceff5e12a52ad4ea440c83b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Рисунок 8" descr="Dzhazovki-kozha4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1628800"/>
            <a:ext cx="3816424" cy="461625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953848"/>
          </a:xfrm>
        </p:spPr>
        <p:txBody>
          <a:bodyPr/>
          <a:lstStyle/>
          <a:p>
            <a:r>
              <a:rPr lang="ru-RU" dirty="0" smtClean="0"/>
              <a:t>1.6. Танцевальная обувь должна быть удобной, с мягкой подошвой для качественной работы стопы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r>
              <a:rPr lang="ru-RU" dirty="0" smtClean="0"/>
              <a:t>1.7.  Голова должна быть прибрана: уложена в шишку, челка вплетена в основную прическу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pPr>
              <a:buNone/>
            </a:pPr>
            <a:r>
              <a:rPr lang="ru-RU" sz="2400" b="1" i="1" dirty="0" smtClean="0"/>
              <a:t>     </a:t>
            </a:r>
            <a:r>
              <a:rPr lang="ru-RU" sz="2400" b="1" i="1" u="sng" dirty="0" smtClean="0"/>
              <a:t>  Не </a:t>
            </a:r>
            <a:r>
              <a:rPr lang="ru-RU" sz="2400" b="1" i="1" u="sng" dirty="0" smtClean="0"/>
              <a:t>допускаются </a:t>
            </a:r>
            <a:endParaRPr lang="ru-RU" sz="2400" b="1" i="1" u="sng" dirty="0" smtClean="0"/>
          </a:p>
          <a:p>
            <a:pPr>
              <a:buNone/>
            </a:pPr>
            <a:r>
              <a:rPr lang="ru-RU" dirty="0" smtClean="0"/>
              <a:t>           обучающиеся </a:t>
            </a:r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/>
              <a:t>с распущенными волосами,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выступающими </a:t>
            </a:r>
            <a:r>
              <a:rPr lang="ru-RU" dirty="0" smtClean="0"/>
              <a:t>заколками.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s://akson.ru/upload/iblock/cef/cefb8f33ceff5e12a52ad4ea440c83b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0309" y="0"/>
            <a:ext cx="9214309" cy="6858000"/>
          </a:xfrm>
          <a:prstGeom prst="rect">
            <a:avLst/>
          </a:prstGeom>
          <a:noFill/>
        </p:spPr>
      </p:pic>
      <p:pic>
        <p:nvPicPr>
          <p:cNvPr id="5" name="Рисунок 4" descr="image_1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67670" y="0"/>
            <a:ext cx="2976330" cy="223224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0"/>
            <a:ext cx="8229600" cy="1066800"/>
          </a:xfrm>
        </p:spPr>
        <p:txBody>
          <a:bodyPr/>
          <a:lstStyle/>
          <a:p>
            <a:pPr algn="ctr"/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5328592"/>
          </a:xfrm>
        </p:spPr>
        <p:txBody>
          <a:bodyPr>
            <a:normAutofit/>
          </a:bodyPr>
          <a:lstStyle/>
          <a:p>
            <a:r>
              <a:rPr lang="ru-RU" dirty="0" smtClean="0"/>
              <a:t>1.8. Обучающиеся должны приходить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     </a:t>
            </a:r>
            <a:r>
              <a:rPr lang="ru-RU" dirty="0" smtClean="0"/>
              <a:t>за </a:t>
            </a:r>
            <a:r>
              <a:rPr lang="ru-RU" dirty="0" smtClean="0"/>
              <a:t>15-20 минут до начала </a:t>
            </a:r>
            <a:r>
              <a:rPr lang="ru-RU" dirty="0" smtClean="0"/>
              <a:t>занятия</a:t>
            </a:r>
          </a:p>
          <a:p>
            <a:pPr>
              <a:buNone/>
            </a:pPr>
            <a:endParaRPr lang="ru-RU" dirty="0" smtClean="0"/>
          </a:p>
          <a:p>
            <a:r>
              <a:rPr lang="ru-RU" dirty="0" smtClean="0"/>
              <a:t>1.9. Входить в танцевальный </a:t>
            </a:r>
            <a:r>
              <a:rPr lang="ru-RU" dirty="0" smtClean="0"/>
              <a:t>класс</a:t>
            </a:r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/>
              <a:t>только при разрешении педагога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r>
              <a:rPr lang="ru-RU" dirty="0" smtClean="0"/>
              <a:t>1.10. Бережно относиться к оборудованию, спортивному инвентарю, гимнастическим коврам</a:t>
            </a:r>
            <a:r>
              <a:rPr lang="ru-RU" dirty="0" smtClean="0"/>
              <a:t>.</a:t>
            </a: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s://akson.ru/upload/iblock/cef/cefb8f33ceff5e12a52ad4ea440c83b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aptechka-na-yahte4-2048x15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3501008"/>
            <a:ext cx="3899925" cy="29249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56376" y="692696"/>
            <a:ext cx="740768" cy="21602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548680"/>
            <a:ext cx="8820472" cy="5616624"/>
          </a:xfrm>
        </p:spPr>
        <p:txBody>
          <a:bodyPr>
            <a:normAutofit/>
          </a:bodyPr>
          <a:lstStyle/>
          <a:p>
            <a:r>
              <a:rPr lang="ru-RU" dirty="0" smtClean="0"/>
              <a:t>1.13. Обучающиеся </a:t>
            </a:r>
            <a:r>
              <a:rPr lang="ru-RU" u="sng" dirty="0" smtClean="0"/>
              <a:t>не должны </a:t>
            </a:r>
            <a:r>
              <a:rPr lang="ru-RU" dirty="0" smtClean="0"/>
              <a:t>использовать на занятиях хореографии туалетную воду либо духи, </a:t>
            </a:r>
            <a:r>
              <a:rPr lang="ru-RU" dirty="0" err="1" smtClean="0"/>
              <a:t>дизодоранты</a:t>
            </a:r>
            <a:r>
              <a:rPr lang="ru-RU" dirty="0" smtClean="0"/>
              <a:t> с резким запахом, а также пачкающую косметику.</a:t>
            </a:r>
          </a:p>
          <a:p>
            <a:r>
              <a:rPr lang="ru-RU" dirty="0" smtClean="0"/>
              <a:t>1.14. В танцевальном классе должна находиться  аптечка , в состав в которую входит:</a:t>
            </a:r>
          </a:p>
          <a:p>
            <a:r>
              <a:rPr lang="ru-RU" dirty="0" smtClean="0"/>
              <a:t>- </a:t>
            </a:r>
            <a:r>
              <a:rPr lang="ru-RU" dirty="0" err="1" smtClean="0"/>
              <a:t>Эластичый</a:t>
            </a:r>
            <a:r>
              <a:rPr lang="ru-RU" dirty="0" smtClean="0"/>
              <a:t> бинт</a:t>
            </a:r>
          </a:p>
          <a:p>
            <a:r>
              <a:rPr lang="ru-RU" dirty="0" smtClean="0"/>
              <a:t>- Сухой лед</a:t>
            </a:r>
          </a:p>
          <a:p>
            <a:r>
              <a:rPr lang="ru-RU" dirty="0" smtClean="0"/>
              <a:t>-  Марлевый бинт</a:t>
            </a:r>
          </a:p>
          <a:p>
            <a:r>
              <a:rPr lang="ru-RU" dirty="0" smtClean="0"/>
              <a:t>- Перекись </a:t>
            </a:r>
            <a:r>
              <a:rPr lang="ru-RU" dirty="0" smtClean="0"/>
              <a:t>водорода</a:t>
            </a:r>
          </a:p>
          <a:p>
            <a:r>
              <a:rPr lang="ru-RU" dirty="0" smtClean="0"/>
              <a:t>(</a:t>
            </a:r>
            <a:r>
              <a:rPr lang="ru-RU" dirty="0" smtClean="0"/>
              <a:t>раствор </a:t>
            </a:r>
            <a:r>
              <a:rPr lang="ru-RU" dirty="0" err="1" smtClean="0"/>
              <a:t>хлоргексидина</a:t>
            </a:r>
            <a:r>
              <a:rPr lang="ru-RU" dirty="0" smtClean="0"/>
              <a:t>)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kson.ru/upload/iblock/cef/cefb8f33ceff5e12a52ad4ea440c83b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Рисунок 8" descr="png-transparent-animated-red-exclamation-point-illustration-exclamation-mark-sign-cartoon-exclamation-mark-cartoon-character-food-cartoons.png"/>
          <p:cNvPicPr>
            <a:picLocks noChangeAspect="1"/>
          </p:cNvPicPr>
          <p:nvPr/>
        </p:nvPicPr>
        <p:blipFill>
          <a:blip r:embed="rId3" cstate="print"/>
          <a:srcRect l="32744" t="6294" r="26992" b="5113"/>
          <a:stretch>
            <a:fillRect/>
          </a:stretch>
        </p:blipFill>
        <p:spPr>
          <a:xfrm>
            <a:off x="6948264" y="3789040"/>
            <a:ext cx="1769827" cy="270892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95536" y="692696"/>
            <a:ext cx="874846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u="sng" dirty="0" smtClean="0"/>
              <a:t>Запрещается </a:t>
            </a:r>
            <a:r>
              <a:rPr lang="ru-RU" sz="3200" dirty="0" smtClean="0"/>
              <a:t>самостоятельное </a:t>
            </a:r>
            <a:endParaRPr lang="ru-RU" sz="3200" dirty="0" smtClean="0"/>
          </a:p>
          <a:p>
            <a:r>
              <a:rPr lang="ru-RU" sz="3200" dirty="0" smtClean="0"/>
              <a:t>включение </a:t>
            </a:r>
            <a:r>
              <a:rPr lang="ru-RU" sz="3200" dirty="0" smtClean="0"/>
              <a:t>музыкальной </a:t>
            </a:r>
            <a:endParaRPr lang="ru-RU" sz="3200" dirty="0" smtClean="0"/>
          </a:p>
          <a:p>
            <a:r>
              <a:rPr lang="ru-RU" sz="3200" dirty="0" smtClean="0"/>
              <a:t>аппаратуры</a:t>
            </a:r>
            <a:endParaRPr lang="ru-RU" sz="3200" dirty="0" smtClean="0"/>
          </a:p>
          <a:p>
            <a:endParaRPr lang="ru-RU" sz="3200" dirty="0" smtClean="0"/>
          </a:p>
          <a:p>
            <a:r>
              <a:rPr lang="ru-RU" sz="3200" dirty="0" smtClean="0"/>
              <a:t>1.11. В случае опоздания или прихода раньше на занятие, в танцевальный класс входить только с разрешения педагога </a:t>
            </a:r>
            <a:endParaRPr lang="ru-RU" sz="3200" dirty="0" smtClean="0"/>
          </a:p>
          <a:p>
            <a:endParaRPr lang="ru-RU" sz="3200" dirty="0" smtClean="0"/>
          </a:p>
          <a:p>
            <a:r>
              <a:rPr lang="ru-RU" sz="3200" dirty="0" smtClean="0"/>
              <a:t>1.12. В случае пропуска занятия заранее сообщить педагогу, указав  причину</a:t>
            </a:r>
            <a:endParaRPr lang="ru-RU" sz="3200" dirty="0"/>
          </a:p>
        </p:txBody>
      </p:sp>
      <p:pic>
        <p:nvPicPr>
          <p:cNvPr id="8" name="Рисунок 7" descr="1200px-Italian_traffic_signs_-_divieto_di_transito.svg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48264" y="548680"/>
            <a:ext cx="1916832" cy="19168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s://akson.ru/upload/iblock/cef/cefb8f33ceff5e12a52ad4ea440c83b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Выпуск Хоклив 2017_03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3619964"/>
            <a:ext cx="4177145" cy="278197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48478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>
                <a:solidFill>
                  <a:schemeClr val="tx1"/>
                </a:solidFill>
              </a:rPr>
              <a:t> Требования безопасности в время занятия хореографии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412776"/>
            <a:ext cx="8208912" cy="4968552"/>
          </a:xfrm>
        </p:spPr>
        <p:txBody>
          <a:bodyPr>
            <a:normAutofit/>
          </a:bodyPr>
          <a:lstStyle/>
          <a:p>
            <a:r>
              <a:rPr lang="ru-RU" dirty="0" smtClean="0"/>
              <a:t>2.1. Не загромождать вход и выход танцевального класса ( сумками, посторонними предметами</a:t>
            </a:r>
            <a:r>
              <a:rPr lang="ru-RU" dirty="0" smtClean="0"/>
              <a:t>)</a:t>
            </a:r>
          </a:p>
          <a:p>
            <a:endParaRPr lang="ru-RU" dirty="0" smtClean="0"/>
          </a:p>
          <a:p>
            <a:r>
              <a:rPr lang="ru-RU" dirty="0" smtClean="0"/>
              <a:t>2.2. Не использовать </a:t>
            </a:r>
            <a:r>
              <a:rPr lang="ru-RU" dirty="0" smtClean="0"/>
              <a:t>рабочие</a:t>
            </a:r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/>
              <a:t>станки не </a:t>
            </a:r>
            <a:r>
              <a:rPr lang="ru-RU" dirty="0" smtClean="0"/>
              <a:t>по  назначению</a:t>
            </a:r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/>
              <a:t>(висеть, сидеть и </a:t>
            </a:r>
            <a:r>
              <a:rPr lang="ru-RU" dirty="0" err="1" smtClean="0"/>
              <a:t>т.д</a:t>
            </a:r>
            <a:r>
              <a:rPr lang="ru-RU" dirty="0" smtClean="0"/>
              <a:t>)</a:t>
            </a: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kson.ru/upload/iblock/cef/cefb8f33ceff5e12a52ad4ea440c83b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136387675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6096" y="332656"/>
            <a:ext cx="3434680" cy="51520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52736"/>
            <a:ext cx="7787208" cy="5521800"/>
          </a:xfrm>
        </p:spPr>
        <p:txBody>
          <a:bodyPr/>
          <a:lstStyle/>
          <a:p>
            <a:r>
              <a:rPr lang="ru-RU" dirty="0" smtClean="0"/>
              <a:t>2.3. В случае плохого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самочувствия  или травмы,</a:t>
            </a:r>
          </a:p>
          <a:p>
            <a:pPr>
              <a:buNone/>
            </a:pPr>
            <a:r>
              <a:rPr lang="ru-RU" dirty="0" smtClean="0"/>
              <a:t> немедленно сообщить </a:t>
            </a:r>
          </a:p>
          <a:p>
            <a:pPr>
              <a:buNone/>
            </a:pPr>
            <a:r>
              <a:rPr lang="ru-RU" dirty="0" smtClean="0"/>
              <a:t>Педагогу</a:t>
            </a:r>
          </a:p>
          <a:p>
            <a:pPr>
              <a:buNone/>
            </a:pPr>
            <a:r>
              <a:rPr lang="ru-RU" dirty="0" smtClean="0"/>
              <a:t>2.4</a:t>
            </a:r>
            <a:r>
              <a:rPr lang="ru-RU" dirty="0" smtClean="0"/>
              <a:t>. При выполнении танцевальных упражнений </a:t>
            </a:r>
            <a:r>
              <a:rPr lang="ru-RU" dirty="0" smtClean="0"/>
              <a:t>сохранять</a:t>
            </a:r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/>
              <a:t>безопасную дистанцию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друг </a:t>
            </a:r>
            <a:r>
              <a:rPr lang="ru-RU" dirty="0" smtClean="0"/>
              <a:t>от друга, от станка и </a:t>
            </a:r>
            <a:r>
              <a:rPr lang="ru-RU" dirty="0" smtClean="0"/>
              <a:t>зеркал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sz="2400" b="1" dirty="0" smtClean="0"/>
              <a:t>                    </a:t>
            </a:r>
            <a:r>
              <a:rPr lang="ru-RU" sz="2400" b="1" u="sng" dirty="0" smtClean="0"/>
              <a:t>Запрещается</a:t>
            </a:r>
            <a:r>
              <a:rPr lang="ru-RU" sz="2400" b="1" u="sng" dirty="0" smtClean="0"/>
              <a:t>:</a:t>
            </a:r>
            <a:r>
              <a:rPr lang="ru-RU" sz="2400" dirty="0" smtClean="0"/>
              <a:t> </a:t>
            </a:r>
            <a:endParaRPr lang="ru-RU" sz="2400" dirty="0" smtClean="0"/>
          </a:p>
          <a:p>
            <a:pPr>
              <a:buNone/>
            </a:pPr>
            <a:r>
              <a:rPr lang="ru-RU" sz="2400" dirty="0" smtClean="0"/>
              <a:t>              прикасаться </a:t>
            </a:r>
            <a:r>
              <a:rPr lang="ru-RU" sz="2400" dirty="0" smtClean="0"/>
              <a:t>к зеркалам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s://akson.ru/upload/iblock/cef/cefb8f33ceff5e12a52ad4ea440c83b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Рисунок 5" descr="fMQHRNNlTJ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1484784"/>
            <a:ext cx="4548336" cy="30337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04664"/>
            <a:ext cx="8229600" cy="144016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692696"/>
            <a:ext cx="8640960" cy="5472608"/>
          </a:xfrm>
        </p:spPr>
        <p:txBody>
          <a:bodyPr>
            <a:normAutofit lnSpcReduction="10000"/>
          </a:bodyPr>
          <a:lstStyle/>
          <a:p>
            <a:r>
              <a:rPr lang="ru-RU" sz="2400" dirty="0" smtClean="0"/>
              <a:t>2.5.  Обучающийся </a:t>
            </a:r>
            <a:r>
              <a:rPr lang="ru-RU" sz="2400" u="sng" dirty="0" smtClean="0"/>
              <a:t>обязан </a:t>
            </a:r>
            <a:r>
              <a:rPr lang="ru-RU" sz="2400" dirty="0" smtClean="0"/>
              <a:t>во время занятия снять с себя часы, браслеты, серьги, цепочки, </a:t>
            </a:r>
            <a:r>
              <a:rPr lang="ru-RU" sz="2400" dirty="0" err="1" smtClean="0"/>
              <a:t>крабики</a:t>
            </a:r>
            <a:r>
              <a:rPr lang="ru-RU" sz="2400" dirty="0" smtClean="0"/>
              <a:t> для волос, и т.д</a:t>
            </a:r>
            <a:r>
              <a:rPr lang="ru-RU" sz="2400" dirty="0" smtClean="0"/>
              <a:t>.</a:t>
            </a:r>
          </a:p>
          <a:p>
            <a:pPr>
              <a:buNone/>
            </a:pPr>
            <a:endParaRPr lang="ru-RU" sz="2400" dirty="0" smtClean="0"/>
          </a:p>
          <a:p>
            <a:r>
              <a:rPr lang="ru-RU" sz="2400" dirty="0" smtClean="0"/>
              <a:t>2.6 Не выполнять акробатические, </a:t>
            </a:r>
            <a:endParaRPr lang="ru-RU" sz="2400" dirty="0" smtClean="0"/>
          </a:p>
          <a:p>
            <a:pPr>
              <a:buNone/>
            </a:pPr>
            <a:r>
              <a:rPr lang="ru-RU" sz="2400" dirty="0" smtClean="0"/>
              <a:t>сложные  </a:t>
            </a:r>
            <a:r>
              <a:rPr lang="ru-RU" sz="2400" dirty="0" smtClean="0"/>
              <a:t>элементы </a:t>
            </a:r>
            <a:r>
              <a:rPr lang="ru-RU" sz="2400" dirty="0" smtClean="0"/>
              <a:t>без </a:t>
            </a:r>
            <a:r>
              <a:rPr lang="ru-RU" sz="2400" dirty="0" smtClean="0"/>
              <a:t>страховки </a:t>
            </a:r>
            <a:endParaRPr lang="ru-RU" sz="2400" dirty="0" smtClean="0"/>
          </a:p>
          <a:p>
            <a:pPr>
              <a:buNone/>
            </a:pPr>
            <a:r>
              <a:rPr lang="ru-RU" sz="2400" dirty="0" smtClean="0"/>
              <a:t>и </a:t>
            </a:r>
            <a:r>
              <a:rPr lang="ru-RU" sz="2400" dirty="0" smtClean="0"/>
              <a:t>разрешения </a:t>
            </a:r>
            <a:r>
              <a:rPr lang="ru-RU" sz="2400" dirty="0" smtClean="0"/>
              <a:t>педагога </a:t>
            </a:r>
          </a:p>
          <a:p>
            <a:endParaRPr lang="ru-RU" sz="2400" dirty="0" smtClean="0"/>
          </a:p>
          <a:p>
            <a:r>
              <a:rPr lang="ru-RU" sz="2400" dirty="0" smtClean="0"/>
              <a:t>2.7. Внимательно слушать педагога  при объяснении и показе танцевального элемента и техники  его выполнения.</a:t>
            </a:r>
          </a:p>
          <a:p>
            <a:pPr algn="ctr">
              <a:buNone/>
            </a:pPr>
            <a:r>
              <a:rPr lang="ru-RU" sz="2400" b="1" u="sng" dirty="0" smtClean="0"/>
              <a:t>Запрещается</a:t>
            </a:r>
            <a:r>
              <a:rPr lang="ru-RU" sz="2400" b="1" u="sng" dirty="0" smtClean="0"/>
              <a:t>: </a:t>
            </a:r>
          </a:p>
          <a:p>
            <a:pPr>
              <a:buNone/>
            </a:pPr>
            <a:r>
              <a:rPr lang="ru-RU" sz="2400" dirty="0" smtClean="0"/>
              <a:t>-</a:t>
            </a:r>
            <a:r>
              <a:rPr lang="ru-RU" sz="2400" b="1" u="sng" dirty="0" smtClean="0"/>
              <a:t> </a:t>
            </a:r>
            <a:r>
              <a:rPr lang="ru-RU" sz="2400" dirty="0" smtClean="0"/>
              <a:t>Употреблять пищу , жевать жевательную резинку.  </a:t>
            </a:r>
          </a:p>
          <a:p>
            <a:pPr>
              <a:buNone/>
            </a:pPr>
            <a:r>
              <a:rPr lang="ru-RU" sz="2400" dirty="0" smtClean="0"/>
              <a:t>- Самостоятельно открывать окна.</a:t>
            </a:r>
            <a:endParaRPr lang="ru-RU" sz="2400" b="1" u="sng" dirty="0" smtClean="0"/>
          </a:p>
          <a:p>
            <a:pPr>
              <a:buNone/>
            </a:pP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https://akson.ru/upload/iblock/cef/cefb8f33ceff5e12a52ad4ea440c83b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76456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>
                <a:solidFill>
                  <a:schemeClr val="tx1"/>
                </a:solidFill>
              </a:rPr>
              <a:t> Требования безопасности после занятия хореографии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5589240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3.1 Убрать за собой гимнастические ковры, спортинвентарь.</a:t>
            </a:r>
          </a:p>
          <a:p>
            <a:r>
              <a:rPr lang="ru-RU" dirty="0" smtClean="0"/>
              <a:t>3.2. Не покидать класс без разрешения педагога.</a:t>
            </a:r>
          </a:p>
          <a:p>
            <a:r>
              <a:rPr lang="ru-RU" dirty="0" smtClean="0"/>
              <a:t>3.3. Покинуть танцевальный класс, пропуская не торопить и  не отталкивая впереди выходящих обучающихся.</a:t>
            </a:r>
          </a:p>
          <a:p>
            <a:r>
              <a:rPr lang="ru-RU" dirty="0" smtClean="0"/>
              <a:t>3.4.  Соблюдать правила передвижения на лестницах, в коридорах.</a:t>
            </a:r>
          </a:p>
          <a:p>
            <a:r>
              <a:rPr lang="ru-RU" dirty="0" smtClean="0"/>
              <a:t>3.5. Не создавать шум во время нахождения вне класса, не бегать по коридору.</a:t>
            </a:r>
          </a:p>
          <a:p>
            <a:pPr algn="ctr"/>
            <a:r>
              <a:rPr lang="ru-RU" b="1" dirty="0" smtClean="0"/>
              <a:t>Для педагога</a:t>
            </a:r>
          </a:p>
          <a:p>
            <a:r>
              <a:rPr lang="ru-RU" dirty="0" smtClean="0"/>
              <a:t>Проветрить класс, выключить электрооборудование из сети, закрыть на ключ класс.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385</TotalTime>
  <Words>532</Words>
  <Application>Microsoft Office PowerPoint</Application>
  <PresentationFormat>Экран (4:3)</PresentationFormat>
  <Paragraphs>92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Городская</vt:lpstr>
      <vt:lpstr>Техника  безопасности на занятиях хореографии  </vt:lpstr>
      <vt:lpstr>Техника  безопасности на занятиях хореографии</vt:lpstr>
      <vt:lpstr>Требования безопасности перед началом занятия хореографии  </vt:lpstr>
      <vt:lpstr>Слайд 4</vt:lpstr>
      <vt:lpstr>Слайд 5</vt:lpstr>
      <vt:lpstr>Слайд 6</vt:lpstr>
      <vt:lpstr>  </vt:lpstr>
      <vt:lpstr>Слайд 8</vt:lpstr>
      <vt:lpstr>  Требования безопасности в время занятия хореографии  </vt:lpstr>
      <vt:lpstr>Слайд 10</vt:lpstr>
      <vt:lpstr>  </vt:lpstr>
      <vt:lpstr>  Требования безопасности после занятия хореографии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Чек-Лист по заработку в интернете  от Серобаба Анны и Зуйкова Максима</dc:title>
  <dc:creator>Дима</dc:creator>
  <cp:lastModifiedBy>Дима</cp:lastModifiedBy>
  <cp:revision>52</cp:revision>
  <dcterms:created xsi:type="dcterms:W3CDTF">2020-07-24T06:58:31Z</dcterms:created>
  <dcterms:modified xsi:type="dcterms:W3CDTF">2020-08-26T07:06:39Z</dcterms:modified>
</cp:coreProperties>
</file>