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56" r:id="rId3"/>
    <p:sldId id="280" r:id="rId4"/>
    <p:sldId id="288" r:id="rId5"/>
    <p:sldId id="259" r:id="rId6"/>
    <p:sldId id="260" r:id="rId7"/>
    <p:sldId id="269" r:id="rId8"/>
    <p:sldId id="261" r:id="rId9"/>
    <p:sldId id="263" r:id="rId10"/>
    <p:sldId id="289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1" r:id="rId26"/>
    <p:sldId id="282" r:id="rId27"/>
    <p:sldId id="290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9" d="100"/>
          <a:sy n="39" d="100"/>
        </p:scale>
        <p:origin x="-2202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ультимедиа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C868F-815B-4766-9C5F-0E2AB3BEB2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cover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2.xml"/><Relationship Id="rId1" Type="http://schemas.openxmlformats.org/officeDocument/2006/relationships/audio" Target="file:///E:\&#1052;&#1086;&#1080;%20&#1076;&#1086;&#1082;&#1091;&#1084;&#1077;&#1085;&#1090;&#1099;\&#1073;&#1080;&#1073;&#1083;&#1080;&#1086;&#1090;&#1077;&#1082;&#1072;\&#1087;&#1088;&#1077;&#1079;&#1077;&#1085;&#1090;&#1072;&#1094;&#1080;&#1080;%20&#1103;\&#1084;&#1099;,%20&#1075;&#1088;&#1072;&#1078;&#1076;&#1072;&#1085;&#1077;%20&#1056;&#1086;&#1089;&#1089;&#1080;&#1080;\rf_gimn_melody.mp3" TargetMode="External"/><Relationship Id="rId5" Type="http://schemas.openxmlformats.org/officeDocument/2006/relationships/image" Target="../media/image1.gif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http://animashki.info/uploads/posts/2016-06/1465569306_163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06450" y="-214313"/>
            <a:ext cx="108458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58" y="357166"/>
            <a:ext cx="8429684" cy="6072230"/>
          </a:xfrm>
        </p:spPr>
        <p:txBody>
          <a:bodyPr/>
          <a:lstStyle/>
          <a:p>
            <a:pPr eaLnBrk="1" hangingPunct="1"/>
            <a:r>
              <a:rPr lang="ru-RU" sz="9600" b="1" i="1" dirty="0" smtClean="0">
                <a:solidFill>
                  <a:srgbClr val="C00000"/>
                </a:solidFill>
                <a:latin typeface="BankGothic RUSS" pitchFamily="34" charset="0"/>
              </a:rPr>
              <a:t>22 августа </a:t>
            </a:r>
            <a:br>
              <a:rPr lang="ru-RU" sz="9600" b="1" i="1" dirty="0" smtClean="0">
                <a:solidFill>
                  <a:srgbClr val="C00000"/>
                </a:solidFill>
                <a:latin typeface="BankGothic RUSS" pitchFamily="34" charset="0"/>
              </a:rPr>
            </a:br>
            <a:r>
              <a:rPr lang="ru-RU" sz="9600" b="1" i="1" dirty="0" smtClean="0">
                <a:solidFill>
                  <a:srgbClr val="C00000"/>
                </a:solidFill>
                <a:latin typeface="BankGothic RUSS" pitchFamily="34" charset="0"/>
              </a:rPr>
              <a:t>– день </a:t>
            </a:r>
            <a:r>
              <a:rPr lang="ru-RU" sz="9600" b="1" i="1" dirty="0" smtClean="0">
                <a:solidFill>
                  <a:schemeClr val="bg1"/>
                </a:solidFill>
                <a:latin typeface="BankGothic RUSS" pitchFamily="34" charset="0"/>
              </a:rPr>
              <a:t/>
            </a:r>
            <a:br>
              <a:rPr lang="ru-RU" sz="9600" b="1" i="1" dirty="0" smtClean="0">
                <a:solidFill>
                  <a:schemeClr val="bg1"/>
                </a:solidFill>
                <a:latin typeface="BankGothic RUSS" pitchFamily="34" charset="0"/>
              </a:rPr>
            </a:br>
            <a:r>
              <a:rPr lang="ru-RU" sz="9600" b="1" i="1" dirty="0" smtClean="0">
                <a:solidFill>
                  <a:schemeClr val="bg1"/>
                </a:solidFill>
                <a:latin typeface="BankGothic RUSS" pitchFamily="34" charset="0"/>
              </a:rPr>
              <a:t>Российского флага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[6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76672"/>
            <a:ext cx="7868159" cy="587489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2 библи-ка\22.08 День Росс флага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638441" cy="6858000"/>
          </a:xfrm>
          <a:prstGeom prst="rect">
            <a:avLst/>
          </a:prstGeom>
          <a:noFill/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00002" y="642918"/>
            <a:ext cx="8643998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ru-RU" sz="5400" b="1" kern="0" dirty="0">
                <a:latin typeface="+mn-lt"/>
              </a:rPr>
              <a:t>Символы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5400" b="1" kern="0" dirty="0">
                <a:latin typeface="+mn-lt"/>
              </a:rPr>
              <a:t>нашего государства – Российской Федерации: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5400" b="1" kern="0" dirty="0">
                <a:solidFill>
                  <a:srgbClr val="FFCC99"/>
                </a:solidFill>
                <a:latin typeface="+mn-lt"/>
              </a:rPr>
              <a:t>гимн, герб, флаг,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5400" b="1" kern="0" dirty="0">
                <a:solidFill>
                  <a:srgbClr val="FFCC99"/>
                </a:solidFill>
                <a:latin typeface="+mn-lt"/>
              </a:rPr>
              <a:t>а также столица государства 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786063" y="2643188"/>
            <a:ext cx="7143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solidFill>
                  <a:srgbClr val="0070C0"/>
                </a:solidFill>
              </a:rPr>
              <a:t>  </a:t>
            </a:r>
          </a:p>
        </p:txBody>
      </p:sp>
      <p:sp>
        <p:nvSpPr>
          <p:cNvPr id="11267" name="Содержимое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1268" name="Рисунок 11" descr="http://mypresentation.ru/documents/cb248f4388de1b797a6aaf30d2acca52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8715375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1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ФЛАГ- одноцветное или нескольких цветов полотнище определенного размера, одной стороной прикрепленное к дереву или шнуру. Обычно с эмблемой страны или государства. Употребляется как символ государства.</a:t>
            </a:r>
            <a:endParaRPr lang="ru-RU" sz="36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Флаг Росс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60648"/>
            <a:ext cx="2664296" cy="177619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563888" y="4941168"/>
            <a:ext cx="2520280" cy="1584176"/>
          </a:xfrm>
          <a:prstGeom prst="rect">
            <a:avLst/>
          </a:prstGeom>
          <a:solidFill>
            <a:srgbClr val="FF0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6525344"/>
          </a:xfrm>
          <a:solidFill>
            <a:schemeClr val="bg1"/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Все страны мира, все государства, существующие на земле, имеют свои флаги и гербы, которые являются отличительным знаком государства.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Государственный флаг означает единство страны и его независимость от других государств.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open.az/uploads/posts/2012-11/1353580169_1353432292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612711"/>
            <a:ext cx="8964488" cy="540857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60648"/>
            <a:ext cx="8358246" cy="5811558"/>
          </a:xfrm>
          <a:solidFill>
            <a:srgbClr val="0070C0"/>
          </a:solidFill>
          <a:effectLst>
            <a:softEdge rad="635000"/>
          </a:effectLst>
        </p:spPr>
        <p:txBody>
          <a:bodyPr/>
          <a:lstStyle/>
          <a:p>
            <a:r>
              <a:rPr lang="ru-RU" dirty="0" smtClean="0"/>
              <a:t>В России герб и флаг созданы  в соответствии со строгими правилами и имеют общую символику, которая олицетворяет красоту и справедливость, победу добра над злом.</a:t>
            </a:r>
            <a:endParaRPr lang="ru-RU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064896" cy="5688632"/>
          </a:xfrm>
          <a:solidFill>
            <a:srgbClr val="FF0000"/>
          </a:solidFill>
          <a:effectLst>
            <a:softEdge rad="317500"/>
          </a:effectLst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Цвету флага придается особый смысл.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Белый, синий, красный.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Эти цвета издревле почитались на Руси народом, ими украшали свои жилища, вышивали затейливые узоры на одеждах и одевали их по праздникам.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-171450"/>
            <a:ext cx="8229600" cy="1143000"/>
          </a:xfrm>
        </p:spPr>
        <p:txBody>
          <a:bodyPr/>
          <a:lstStyle/>
          <a:p>
            <a:pPr eaLnBrk="1" hangingPunct="1"/>
            <a:r>
              <a:rPr lang="ru-RU" sz="5400" b="1" dirty="0" smtClean="0">
                <a:solidFill>
                  <a:srgbClr val="FF0000"/>
                </a:solidFill>
              </a:rPr>
              <a:t>Флаг</a:t>
            </a:r>
            <a:r>
              <a:rPr lang="ru-RU" dirty="0" smtClean="0"/>
              <a:t>  </a:t>
            </a:r>
            <a:r>
              <a:rPr lang="ru-RU" sz="5400" b="1" dirty="0" smtClean="0">
                <a:solidFill>
                  <a:srgbClr val="FF0000"/>
                </a:solidFill>
              </a:rPr>
              <a:t>России трехцветный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85720" y="836613"/>
            <a:ext cx="4641852" cy="602138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b="1" dirty="0" smtClean="0"/>
              <a:t>Нижняя  </a:t>
            </a:r>
            <a:r>
              <a:rPr lang="ru-RU" b="1" dirty="0" smtClean="0"/>
              <a:t>полоса  на  флаге  </a:t>
            </a:r>
            <a:r>
              <a:rPr lang="ru-RU" b="1" u="sng" dirty="0" smtClean="0">
                <a:solidFill>
                  <a:srgbClr val="FF0000"/>
                </a:solidFill>
              </a:rPr>
              <a:t>красная</a:t>
            </a:r>
            <a:r>
              <a:rPr lang="ru-RU" b="1" dirty="0" smtClean="0"/>
              <a:t> – символ  земли,  </a:t>
            </a:r>
            <a:r>
              <a:rPr lang="ru-RU" b="1" dirty="0" smtClean="0"/>
              <a:t>отваги, мужества</a:t>
            </a:r>
            <a:r>
              <a:rPr lang="ru-RU" b="1" dirty="0" smtClean="0"/>
              <a:t>,  </a:t>
            </a:r>
            <a:r>
              <a:rPr lang="ru-RU" b="1" dirty="0" smtClean="0"/>
              <a:t>героизма;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b="1" dirty="0" smtClean="0"/>
              <a:t>Средняя  </a:t>
            </a:r>
            <a:r>
              <a:rPr lang="ru-RU" b="1" dirty="0" smtClean="0"/>
              <a:t>полоса  </a:t>
            </a:r>
            <a:r>
              <a:rPr lang="ru-RU" b="1" u="sng" dirty="0" smtClean="0">
                <a:solidFill>
                  <a:srgbClr val="000099"/>
                </a:solidFill>
              </a:rPr>
              <a:t>синяя</a:t>
            </a:r>
            <a:r>
              <a:rPr lang="ru-RU" b="1" dirty="0" smtClean="0"/>
              <a:t> – символ  воды  и  неба,  символ  </a:t>
            </a:r>
            <a:r>
              <a:rPr lang="ru-RU" b="1" dirty="0" smtClean="0"/>
              <a:t>мира, верности и правды;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b="1" dirty="0" smtClean="0"/>
              <a:t>Верхняя полоса, белая </a:t>
            </a:r>
            <a:r>
              <a:rPr lang="ru-RU" b="1" dirty="0" smtClean="0"/>
              <a:t>– </a:t>
            </a:r>
            <a:r>
              <a:rPr lang="ru-RU" b="1" dirty="0" smtClean="0"/>
              <a:t>символ справедливости</a:t>
            </a:r>
            <a:r>
              <a:rPr lang="ru-RU" b="1" dirty="0" smtClean="0"/>
              <a:t>,  веры  и  духа  народа.</a:t>
            </a:r>
          </a:p>
        </p:txBody>
      </p:sp>
      <p:pic>
        <p:nvPicPr>
          <p:cNvPr id="9221" name="Picture 5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8019" y="765175"/>
            <a:ext cx="4009456" cy="5378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hvl32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262" y="692696"/>
            <a:ext cx="8783550" cy="554461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459432"/>
            <a:ext cx="8363272" cy="5818658"/>
          </a:xfrm>
          <a:solidFill>
            <a:schemeClr val="bg1"/>
          </a:solidFill>
          <a:effectLst>
            <a:softEdge rad="635000"/>
          </a:effectLst>
        </p:spPr>
        <p:txBody>
          <a:bodyPr/>
          <a:lstStyle/>
          <a:p>
            <a:r>
              <a:rPr lang="ru-RU" dirty="0" smtClean="0"/>
              <a:t>Мы говорим белый свет, синее море, весна красна, красная девица (красивая).</a:t>
            </a:r>
            <a:br>
              <a:rPr lang="ru-RU" dirty="0" smtClean="0"/>
            </a:br>
            <a:r>
              <a:rPr lang="ru-RU" dirty="0" smtClean="0"/>
              <a:t>Видимо не случайно эти цвета стали цветами государственного флага России.</a:t>
            </a:r>
            <a:endParaRPr lang="ru-RU" dirty="0"/>
          </a:p>
        </p:txBody>
      </p:sp>
      <p:pic>
        <p:nvPicPr>
          <p:cNvPr id="3" name="Рисунок 2" descr="1798_em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4533432"/>
            <a:ext cx="3096344" cy="232456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048" y="188640"/>
            <a:ext cx="8245424" cy="3672408"/>
          </a:xfrm>
          <a:solidFill>
            <a:srgbClr val="0070C0"/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Герб сочетает эти же цвета.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im0-tub-ru.yandex.net/i?id=3fe9e3e337f5a22bcddb7f8770e7cfd8-133-1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429000"/>
            <a:ext cx="3140968" cy="314096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60648"/>
            <a:ext cx="8435280" cy="6408712"/>
          </a:xfrm>
          <a:solidFill>
            <a:schemeClr val="accent5">
              <a:lumMod val="40000"/>
              <a:lumOff val="6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Белый – Георгий Победоносец.</a:t>
            </a:r>
            <a:br>
              <a:rPr lang="ru-RU" sz="5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Синий – Развивающийся плащ всадника.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Красный – фон, щит герба.</a:t>
            </a:r>
            <a:b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-531440"/>
            <a:ext cx="6131024" cy="4104456"/>
          </a:xfrm>
          <a:solidFill>
            <a:schemeClr val="accent3">
              <a:lumMod val="40000"/>
              <a:lumOff val="6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dirty="0" smtClean="0"/>
              <a:t>Изображение всадника, копьем поражающего черного дракона, означает победу справедливости, добра над злом.</a:t>
            </a:r>
            <a:endParaRPr lang="ru-RU" dirty="0"/>
          </a:p>
        </p:txBody>
      </p:sp>
      <p:pic>
        <p:nvPicPr>
          <p:cNvPr id="1026" name="Picture 2" descr="http://s4.hostingkartinok.com/uploads/images/2013/02/6eed5058aa804608dd3b9dcdb0c5cf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143848"/>
            <a:ext cx="3077771" cy="371415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mas-sim.ru/wp-content/uploads/2013/03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57166"/>
            <a:ext cx="3610372" cy="385587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4714908" cy="6143668"/>
          </a:xfrm>
          <a:solidFill>
            <a:srgbClr val="0070C0"/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600" dirty="0" smtClean="0"/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народных преданиях говорят: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Два орла несут по белу свету колесницу, в центре возница правит парой птиц, а на верху само солнце; два крыла его сестры - Заря Утренняя, Заря Вечерняя.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24744"/>
            <a:ext cx="7488832" cy="5558010"/>
          </a:xfrm>
          <a:solidFill>
            <a:srgbClr val="FF0000"/>
          </a:solidFill>
          <a:effectLst>
            <a:softEdge rad="317500"/>
          </a:effectLst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Солнечную колесницу назвали двуглавым орлом. Увенчанный коронами, со скипетром и державой в лапах двуглавый орел является гербом нашей России.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Золотой орел на красном фоне напоминает солнце, сияющее своими лучами - перьями.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http://900igr.net/datai/mkhk/Russkaja-kultura-XVI-veka/0001-001-Kultura-Rossii-XVI-ve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1640" cy="172780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2" descr="http://900igr.net/datai/mkhk/Russkaja-kultura-XVI-veka/0001-001-Kultura-Rossii-XVI-ve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188640"/>
            <a:ext cx="1331640" cy="1727803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7787208" cy="3933056"/>
          </a:xfrm>
          <a:solidFill>
            <a:schemeClr val="accent4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Вот он, флаг и герб Российской Федерации, символ единства и независимости нашего народа.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prev_small_7179154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780928"/>
            <a:ext cx="4768506" cy="407707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171400"/>
            <a:ext cx="7139136" cy="3946450"/>
          </a:xfrm>
          <a:solidFill>
            <a:schemeClr val="accent2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Государственный флаг поднимается во время торжественных мероприятий, праздников, и в это время всегда звучит гимн Российской Федерации.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://static2.aif.ru/public/photo/small/745/462970faa225684688b3257373b8d08a.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212976"/>
            <a:ext cx="5197569" cy="345638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643314"/>
            <a:ext cx="8358246" cy="2938338"/>
          </a:xfrm>
          <a:solidFill>
            <a:schemeClr val="accent5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Россия…Родина…Это край, где вы родились, где мы живем. Это наш дом, это все то, что нас окружает. Россия…Какое красивое слово! И роса, и сила, и синие просторы…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://img13.nnm.ru/1/e/4/3/2/278ab9c1b577ef1dc0062474b04_pre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85728"/>
            <a:ext cx="6429420" cy="363970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357166"/>
            <a:ext cx="5329246" cy="5818658"/>
          </a:xfrm>
          <a:solidFill>
            <a:schemeClr val="accent6">
              <a:lumMod val="40000"/>
              <a:lumOff val="6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pPr algn="l"/>
            <a:r>
              <a:rPr lang="ru-RU" sz="2000" dirty="0" smtClean="0"/>
              <a:t>- </a:t>
            </a:r>
            <a:r>
              <a:rPr lang="ru-RU" sz="3100" dirty="0" smtClean="0"/>
              <a:t>Россия …Как из песни слово,</a:t>
            </a:r>
            <a:br>
              <a:rPr lang="ru-RU" sz="3100" dirty="0" smtClean="0"/>
            </a:br>
            <a:r>
              <a:rPr lang="ru-RU" sz="3100" dirty="0" smtClean="0"/>
              <a:t>Березок Юная листва</a:t>
            </a:r>
            <a:br>
              <a:rPr lang="ru-RU" sz="3100" dirty="0" smtClean="0"/>
            </a:br>
            <a:r>
              <a:rPr lang="ru-RU" sz="3100" dirty="0" smtClean="0"/>
              <a:t>Кругом леса, поля и реки</a:t>
            </a:r>
            <a:br>
              <a:rPr lang="ru-RU" sz="3100" dirty="0" smtClean="0"/>
            </a:br>
            <a:r>
              <a:rPr lang="ru-RU" sz="3100" dirty="0" smtClean="0"/>
              <a:t>Раздолье – русская душа.</a:t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- Люблю тебя, моя Россия</a:t>
            </a:r>
            <a:br>
              <a:rPr lang="ru-RU" sz="3100" dirty="0" smtClean="0"/>
            </a:br>
            <a:r>
              <a:rPr lang="ru-RU" sz="3100" dirty="0" smtClean="0"/>
              <a:t>За ясный свет твоих очей,</a:t>
            </a:r>
            <a:br>
              <a:rPr lang="ru-RU" sz="3100" dirty="0" smtClean="0"/>
            </a:br>
            <a:r>
              <a:rPr lang="ru-RU" sz="3100" dirty="0" smtClean="0"/>
              <a:t>За ум, за подвиги святые,</a:t>
            </a:r>
            <a:br>
              <a:rPr lang="ru-RU" sz="3100" dirty="0" smtClean="0"/>
            </a:br>
            <a:r>
              <a:rPr lang="ru-RU" sz="3100" dirty="0" smtClean="0"/>
              <a:t>За голос звонкий, как ручей.</a:t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- Люблю, глубоко понимаю</a:t>
            </a:r>
            <a:br>
              <a:rPr lang="ru-RU" sz="3100" dirty="0" smtClean="0"/>
            </a:br>
            <a:r>
              <a:rPr lang="ru-RU" sz="3100" dirty="0" smtClean="0"/>
              <a:t>Степей задумчивую грусть</a:t>
            </a:r>
            <a:br>
              <a:rPr lang="ru-RU" sz="3100" dirty="0" smtClean="0"/>
            </a:br>
            <a:r>
              <a:rPr lang="ru-RU" sz="3100" dirty="0" smtClean="0"/>
              <a:t>Люблю все то, что называю</a:t>
            </a:r>
            <a:br>
              <a:rPr lang="ru-RU" sz="3100" dirty="0" smtClean="0"/>
            </a:br>
            <a:r>
              <a:rPr lang="ru-RU" sz="3100" dirty="0" smtClean="0"/>
              <a:t>Одним широким словом – Русь.</a:t>
            </a:r>
            <a:endParaRPr lang="ru-RU" sz="3100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572008"/>
            <a:ext cx="8075240" cy="2011354"/>
          </a:xfrm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Одна у человека родина мать. Крепко любит свою родину народ. Много сложил о ней пословиц и поговорок: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http://i068.radikal.ru/1211/f8/48656ed27b1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85728"/>
            <a:ext cx="7274695" cy="4452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429684" cy="6583362"/>
          </a:xfrm>
          <a:solidFill>
            <a:schemeClr val="accent4">
              <a:lumMod val="60000"/>
              <a:lumOff val="4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/>
            </a:r>
            <a:br>
              <a:rPr lang="ru-RU" sz="4000" b="1" dirty="0" smtClean="0">
                <a:solidFill>
                  <a:schemeClr val="bg1"/>
                </a:solidFill>
              </a:rPr>
            </a:br>
            <a:r>
              <a:rPr lang="ru-RU" sz="4000" b="1" dirty="0" smtClean="0">
                <a:solidFill>
                  <a:schemeClr val="bg1"/>
                </a:solidFill>
              </a:rPr>
              <a:t>Родина </a:t>
            </a:r>
            <a:r>
              <a:rPr lang="ru-RU" sz="4000" b="1" dirty="0" smtClean="0">
                <a:solidFill>
                  <a:schemeClr val="bg1"/>
                </a:solidFill>
              </a:rPr>
              <a:t>любимая – что мать родимая.</a:t>
            </a:r>
            <a:br>
              <a:rPr lang="ru-RU" sz="4000" b="1" dirty="0" smtClean="0">
                <a:solidFill>
                  <a:schemeClr val="bg1"/>
                </a:solidFill>
              </a:rPr>
            </a:br>
            <a:r>
              <a:rPr lang="ru-RU" sz="4000" b="1" dirty="0" smtClean="0">
                <a:solidFill>
                  <a:schemeClr val="bg1"/>
                </a:solidFill>
              </a:rPr>
              <a:t>Если дружба велика, будет родина крепка.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>
                <a:solidFill>
                  <a:srgbClr val="0070C0"/>
                </a:solidFill>
              </a:rPr>
              <a:t>Жить – Родине служить.</a:t>
            </a:r>
            <a:br>
              <a:rPr lang="ru-RU" sz="4000" b="1" dirty="0" smtClean="0">
                <a:solidFill>
                  <a:srgbClr val="0070C0"/>
                </a:solidFill>
              </a:rPr>
            </a:br>
            <a:r>
              <a:rPr lang="ru-RU" sz="4000" b="1" dirty="0" smtClean="0">
                <a:solidFill>
                  <a:srgbClr val="0070C0"/>
                </a:solidFill>
              </a:rPr>
              <a:t>Для Родины своей, ни сил, ни жизни не жалей.</a:t>
            </a:r>
            <a:r>
              <a:rPr lang="ru-RU" sz="4000" b="1" dirty="0" smtClean="0">
                <a:solidFill>
                  <a:schemeClr val="bg1"/>
                </a:solidFill>
              </a:rPr>
              <a:t/>
            </a:r>
            <a:br>
              <a:rPr lang="ru-RU" sz="4000" b="1" dirty="0" smtClean="0">
                <a:solidFill>
                  <a:schemeClr val="bg1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Родина мать, умей за нее постоять.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Человек без родины, что соловей без песни</a:t>
            </a:r>
            <a:r>
              <a:rPr lang="ru-RU" sz="3200" b="1" dirty="0" smtClean="0">
                <a:solidFill>
                  <a:srgbClr val="FF0000"/>
                </a:solidFill>
              </a:rPr>
              <a:t>.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49288"/>
            <a:ext cx="8072462" cy="5908670"/>
          </a:xfrm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Россия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святая! Для славных походов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Веками растишь ты своих сыновей;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 благо России, для счастья народа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 флагом державным встречаешь гостей.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Густые леса и поля золотые,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Мирное небо целует заря.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 детства любимы места дорогие –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Это родная Отчизна моя!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Отчизна родная! Твой символ державный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труд и на подвиг зовет свой народ!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Дозор твой стоит в боевом авангарде –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Могучая сила, надежный оплот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42910" y="500042"/>
            <a:ext cx="7929618" cy="55721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Autofit/>
          </a:bodyPr>
          <a:lstStyle/>
          <a:p>
            <a:pPr>
              <a:spcBef>
                <a:spcPct val="0"/>
              </a:spcBef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грозные годы ты в битве с врагами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Меч свой ковала в суровом бою.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Символ победный, святое знамя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Ты в сердце хранишь как святыню свою!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мирные будни во славу России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Реет победный твой стяг над страной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Вместе со мною ты грозна сила,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 сердцем всегда я навеки с тобой.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 знаменем святым за мир и свободу,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 счастье народное в бой мы пойдем.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священной борьбе не страшны нам невзгоды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 флагом мы счастье и мир обретем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2" cstate="print"/>
          <a:srcRect l="1538" t="5789" b="8142"/>
          <a:stretch>
            <a:fillRect/>
          </a:stretch>
        </p:blipFill>
        <p:spPr bwMode="auto">
          <a:xfrm>
            <a:off x="98425" y="1285875"/>
            <a:ext cx="9045575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Содержимое 3"/>
          <p:cNvSpPr>
            <a:spLocks noGrp="1"/>
          </p:cNvSpPr>
          <p:nvPr>
            <p:ph idx="1"/>
          </p:nvPr>
        </p:nvSpPr>
        <p:spPr>
          <a:xfrm>
            <a:off x="0" y="214313"/>
            <a:ext cx="9144000" cy="452596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700" b="1" smtClean="0">
                <a:solidFill>
                  <a:srgbClr val="FF0000"/>
                </a:solidFill>
              </a:rPr>
              <a:t>Карта Российской Федерации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571625"/>
            <a:ext cx="8678863" cy="5072063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ru-RU" dirty="0" smtClean="0">
                <a:solidFill>
                  <a:srgbClr val="990099"/>
                </a:solidFill>
              </a:rPr>
              <a:t>От какого слова произошло слово «флаг»? </a:t>
            </a:r>
          </a:p>
          <a:p>
            <a:pPr marL="457200" indent="-457200">
              <a:buFontTx/>
              <a:buAutoNum type="arabicPeriod"/>
            </a:pPr>
            <a:r>
              <a:rPr lang="ru-RU" dirty="0" smtClean="0">
                <a:solidFill>
                  <a:srgbClr val="990099"/>
                </a:solidFill>
              </a:rPr>
              <a:t>Назовите день рождения бело-сине-красного флага. </a:t>
            </a:r>
          </a:p>
          <a:p>
            <a:pPr marL="457200" indent="-457200">
              <a:buFontTx/>
              <a:buAutoNum type="arabicPeriod"/>
            </a:pPr>
            <a:r>
              <a:rPr lang="ru-RU" dirty="0" smtClean="0">
                <a:solidFill>
                  <a:srgbClr val="990099"/>
                </a:solidFill>
              </a:rPr>
              <a:t>Что обозначает красный цвет флага? </a:t>
            </a:r>
          </a:p>
          <a:p>
            <a:pPr marL="457200" indent="-457200">
              <a:buFontTx/>
              <a:buAutoNum type="arabicPeriod"/>
            </a:pPr>
            <a:r>
              <a:rPr lang="ru-RU" dirty="0" smtClean="0">
                <a:solidFill>
                  <a:srgbClr val="990099"/>
                </a:solidFill>
              </a:rPr>
              <a:t>Что обозначает белый цвет? </a:t>
            </a:r>
          </a:p>
          <a:p>
            <a:pPr marL="457200" indent="-457200">
              <a:buFontTx/>
              <a:buAutoNum type="arabicPeriod"/>
            </a:pPr>
            <a:r>
              <a:rPr lang="ru-RU" dirty="0" smtClean="0">
                <a:solidFill>
                  <a:srgbClr val="990099"/>
                </a:solidFill>
              </a:rPr>
              <a:t>Что обозначает синий цвет? </a:t>
            </a:r>
          </a:p>
          <a:p>
            <a:pPr marL="457200" indent="-457200">
              <a:buFontTx/>
              <a:buAutoNum type="arabicPeriod"/>
            </a:pPr>
            <a:r>
              <a:rPr lang="ru-RU" dirty="0" smtClean="0">
                <a:solidFill>
                  <a:srgbClr val="990099"/>
                </a:solidFill>
              </a:rPr>
              <a:t>Где можно увидеть Государственный флаг? </a:t>
            </a:r>
          </a:p>
          <a:p>
            <a:pPr marL="457200" indent="-457200">
              <a:buFontTx/>
              <a:buAutoNum type="arabicPeriod"/>
            </a:pPr>
            <a:endParaRPr lang="ru-RU" sz="2000" dirty="0" smtClean="0"/>
          </a:p>
          <a:p>
            <a:pPr marL="457200" indent="-457200" eaLnBrk="1" hangingPunct="1">
              <a:buFontTx/>
              <a:buAutoNum type="arabicPeriod"/>
            </a:pPr>
            <a:endParaRPr lang="ru-RU" sz="2000" b="1" dirty="0" smtClean="0">
              <a:solidFill>
                <a:srgbClr val="990099"/>
              </a:solidFill>
            </a:endParaRPr>
          </a:p>
        </p:txBody>
      </p:sp>
      <p:sp>
        <p:nvSpPr>
          <p:cNvPr id="13315" name="Прямоугольник 8"/>
          <p:cNvSpPr>
            <a:spLocks noChangeArrowheads="1"/>
          </p:cNvSpPr>
          <p:nvPr/>
        </p:nvSpPr>
        <p:spPr bwMode="auto">
          <a:xfrm>
            <a:off x="2786063" y="2643188"/>
            <a:ext cx="7143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solidFill>
                  <a:srgbClr val="0070C0"/>
                </a:solidFill>
              </a:rPr>
              <a:t>  </a:t>
            </a:r>
          </a:p>
        </p:txBody>
      </p:sp>
      <p:sp>
        <p:nvSpPr>
          <p:cNvPr id="13316" name="Заголовок 9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7200" b="1" smtClean="0">
                <a:solidFill>
                  <a:srgbClr val="000099"/>
                </a:solidFill>
              </a:rPr>
              <a:t>Викторина</a:t>
            </a:r>
            <a:endParaRPr lang="ru-RU" sz="7200" smtClean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/>
          <p:cNvSpPr>
            <a:spLocks noGrp="1" noChangeArrowheads="1"/>
          </p:cNvSpPr>
          <p:nvPr>
            <p:ph type="title"/>
          </p:nvPr>
        </p:nvSpPr>
        <p:spPr>
          <a:xfrm>
            <a:off x="571500" y="4714875"/>
            <a:ext cx="8229600" cy="1457325"/>
          </a:xfrm>
        </p:spPr>
        <p:txBody>
          <a:bodyPr/>
          <a:lstStyle/>
          <a:p>
            <a:pPr eaLnBrk="1" hangingPunct="1"/>
            <a:r>
              <a:rPr lang="ru-RU" sz="6600" b="1" smtClean="0">
                <a:solidFill>
                  <a:srgbClr val="FF0000"/>
                </a:solidFill>
              </a:rPr>
              <a:t>Город Москва</a:t>
            </a:r>
            <a:r>
              <a:rPr lang="ru-RU" sz="5400" b="1" smtClean="0">
                <a:solidFill>
                  <a:srgbClr val="FF0000"/>
                </a:solidFill>
              </a:rPr>
              <a:t> </a:t>
            </a:r>
            <a:endParaRPr lang="ru-R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2875"/>
            <a:ext cx="8678862" cy="116681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6000" b="1" smtClean="0">
                <a:solidFill>
                  <a:srgbClr val="000099"/>
                </a:solidFill>
              </a:rPr>
              <a:t>Разгадай ребус</a:t>
            </a:r>
          </a:p>
        </p:txBody>
      </p:sp>
      <p:grpSp>
        <p:nvGrpSpPr>
          <p:cNvPr id="2" name="Группа 9"/>
          <p:cNvGrpSpPr>
            <a:grpSpLocks/>
          </p:cNvGrpSpPr>
          <p:nvPr/>
        </p:nvGrpSpPr>
        <p:grpSpPr bwMode="auto">
          <a:xfrm>
            <a:off x="242888" y="1157288"/>
            <a:ext cx="8901112" cy="2771775"/>
            <a:chOff x="242888" y="1157288"/>
            <a:chExt cx="8901112" cy="2771775"/>
          </a:xfrm>
        </p:grpSpPr>
        <p:pic>
          <p:nvPicPr>
            <p:cNvPr id="6149" name="Picture 2" descr="http://pngimg.com/uploads/pea/pea_PNG24304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2888" y="1800225"/>
              <a:ext cx="1757362" cy="2119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0" name="Picture 6" descr="http://www.fotooboi21.ru/watermark.php?i=3015"/>
            <p:cNvPicPr>
              <a:picLocks noChangeAspect="1" noChangeArrowheads="1"/>
            </p:cNvPicPr>
            <p:nvPr/>
          </p:nvPicPr>
          <p:blipFill>
            <a:blip r:embed="rId3" cstate="print"/>
            <a:srcRect l="38486" t="47285" r="21490" b="24342"/>
            <a:stretch>
              <a:fillRect/>
            </a:stretch>
          </p:blipFill>
          <p:spPr bwMode="auto">
            <a:xfrm>
              <a:off x="2984500" y="2157413"/>
              <a:ext cx="2373313" cy="1643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51" name="Прямоугольник 6"/>
            <p:cNvSpPr>
              <a:spLocks noChangeArrowheads="1"/>
            </p:cNvSpPr>
            <p:nvPr/>
          </p:nvSpPr>
          <p:spPr bwMode="auto">
            <a:xfrm>
              <a:off x="1143000" y="2728913"/>
              <a:ext cx="1714500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7200" b="1">
                  <a:solidFill>
                    <a:srgbClr val="0070C0"/>
                  </a:solidFill>
                </a:rPr>
                <a:t>,  Д</a:t>
              </a:r>
            </a:p>
          </p:txBody>
        </p:sp>
        <p:sp>
          <p:nvSpPr>
            <p:cNvPr id="6152" name="Прямоугольник 7"/>
            <p:cNvSpPr>
              <a:spLocks noChangeArrowheads="1"/>
            </p:cNvSpPr>
            <p:nvPr/>
          </p:nvSpPr>
          <p:spPr bwMode="auto">
            <a:xfrm>
              <a:off x="5357813" y="1157288"/>
              <a:ext cx="1071562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7200" b="1">
                  <a:solidFill>
                    <a:srgbClr val="0070C0"/>
                  </a:solidFill>
                </a:rPr>
                <a:t>,  </a:t>
              </a:r>
            </a:p>
          </p:txBody>
        </p:sp>
        <p:sp>
          <p:nvSpPr>
            <p:cNvPr id="6153" name="Прямоугольник 8"/>
            <p:cNvSpPr>
              <a:spLocks noChangeArrowheads="1"/>
            </p:cNvSpPr>
            <p:nvPr/>
          </p:nvSpPr>
          <p:spPr bwMode="auto">
            <a:xfrm>
              <a:off x="6072188" y="2586038"/>
              <a:ext cx="1714500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7200" b="1">
                  <a:solidFill>
                    <a:srgbClr val="0070C0"/>
                  </a:solidFill>
                </a:rPr>
                <a:t>,,  </a:t>
              </a:r>
            </a:p>
          </p:txBody>
        </p:sp>
        <p:pic>
          <p:nvPicPr>
            <p:cNvPr id="6154" name="Рисунок 11" descr="http://www.imgcutpng.com/wp-content/uploads/2017/03/vegetables/Pumpkin-PNG-18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72250" y="1800225"/>
              <a:ext cx="2571750" cy="2071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19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/>
          <p:cNvSpPr>
            <a:spLocks noGrp="1" noChangeArrowheads="1"/>
          </p:cNvSpPr>
          <p:nvPr>
            <p:ph type="title"/>
          </p:nvPr>
        </p:nvSpPr>
        <p:spPr>
          <a:xfrm>
            <a:off x="571500" y="4714875"/>
            <a:ext cx="8229600" cy="1457325"/>
          </a:xfrm>
        </p:spPr>
        <p:txBody>
          <a:bodyPr/>
          <a:lstStyle/>
          <a:p>
            <a:pPr eaLnBrk="1" hangingPunct="1"/>
            <a:r>
              <a:rPr lang="ru-RU" sz="6600" b="1" smtClean="0">
                <a:solidFill>
                  <a:srgbClr val="FF0000"/>
                </a:solidFill>
              </a:rPr>
              <a:t>Москва - столица</a:t>
            </a:r>
            <a:r>
              <a:rPr lang="ru-RU" sz="5400" b="1" smtClean="0">
                <a:solidFill>
                  <a:srgbClr val="FF0000"/>
                </a:solidFill>
              </a:rPr>
              <a:t> </a:t>
            </a:r>
            <a:endParaRPr lang="ru-R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2875"/>
            <a:ext cx="8678862" cy="116681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6000" b="1" smtClean="0">
                <a:solidFill>
                  <a:srgbClr val="000099"/>
                </a:solidFill>
              </a:rPr>
              <a:t>Разгадай ребус</a:t>
            </a:r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214313" y="1500188"/>
            <a:ext cx="8715375" cy="3357562"/>
            <a:chOff x="214313" y="1500188"/>
            <a:chExt cx="8715375" cy="3357562"/>
          </a:xfrm>
        </p:grpSpPr>
        <p:pic>
          <p:nvPicPr>
            <p:cNvPr id="7173" name="Picture 6" descr="http://www.fotooboi21.ru/watermark.php?i=3015"/>
            <p:cNvPicPr>
              <a:picLocks noChangeAspect="1" noChangeArrowheads="1"/>
            </p:cNvPicPr>
            <p:nvPr/>
          </p:nvPicPr>
          <p:blipFill>
            <a:blip r:embed="rId2" cstate="print"/>
            <a:srcRect l="38486" t="47285" r="21490" b="24342"/>
            <a:stretch>
              <a:fillRect/>
            </a:stretch>
          </p:blipFill>
          <p:spPr bwMode="auto">
            <a:xfrm>
              <a:off x="214313" y="2643188"/>
              <a:ext cx="2071687" cy="1643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74" name="Прямоугольник 6"/>
            <p:cNvSpPr>
              <a:spLocks noChangeArrowheads="1"/>
            </p:cNvSpPr>
            <p:nvPr/>
          </p:nvSpPr>
          <p:spPr bwMode="auto">
            <a:xfrm>
              <a:off x="1785938" y="1500188"/>
              <a:ext cx="642937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7200" b="1">
                  <a:solidFill>
                    <a:srgbClr val="0070C0"/>
                  </a:solidFill>
                </a:rPr>
                <a:t>,  </a:t>
              </a:r>
            </a:p>
          </p:txBody>
        </p:sp>
        <p:sp>
          <p:nvSpPr>
            <p:cNvPr id="7175" name="Прямоугольник 7"/>
            <p:cNvSpPr>
              <a:spLocks noChangeArrowheads="1"/>
            </p:cNvSpPr>
            <p:nvPr/>
          </p:nvSpPr>
          <p:spPr bwMode="auto">
            <a:xfrm>
              <a:off x="2143125" y="1703388"/>
              <a:ext cx="2000250" cy="3154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9900">
                  <a:solidFill>
                    <a:srgbClr val="0070C0"/>
                  </a:solidFill>
                  <a:latin typeface="Batang" pitchFamily="18" charset="-127"/>
                  <a:ea typeface="Batang" pitchFamily="18" charset="-127"/>
                </a:rPr>
                <a:t>А</a:t>
              </a:r>
              <a:endParaRPr lang="ru-RU" sz="7200" b="1">
                <a:solidFill>
                  <a:srgbClr val="0070C0"/>
                </a:solidFill>
              </a:endParaRPr>
            </a:p>
          </p:txBody>
        </p:sp>
        <p:sp>
          <p:nvSpPr>
            <p:cNvPr id="7176" name="Прямоугольник 8"/>
            <p:cNvSpPr>
              <a:spLocks noChangeArrowheads="1"/>
            </p:cNvSpPr>
            <p:nvPr/>
          </p:nvSpPr>
          <p:spPr bwMode="auto">
            <a:xfrm>
              <a:off x="2786063" y="2643188"/>
              <a:ext cx="714375" cy="1108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600" b="1">
                  <a:solidFill>
                    <a:srgbClr val="C00000"/>
                  </a:solidFill>
                </a:rPr>
                <a:t>к</a:t>
              </a:r>
              <a:r>
                <a:rPr lang="ru-RU" sz="6600" b="1">
                  <a:solidFill>
                    <a:srgbClr val="0070C0"/>
                  </a:solidFill>
                </a:rPr>
                <a:t>  </a:t>
              </a:r>
            </a:p>
          </p:txBody>
        </p:sp>
        <p:sp>
          <p:nvSpPr>
            <p:cNvPr id="7177" name="Прямоугольник 9"/>
            <p:cNvSpPr>
              <a:spLocks noChangeArrowheads="1"/>
            </p:cNvSpPr>
            <p:nvPr/>
          </p:nvSpPr>
          <p:spPr bwMode="auto">
            <a:xfrm>
              <a:off x="3857625" y="2357438"/>
              <a:ext cx="857250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7200" b="1">
                  <a:solidFill>
                    <a:srgbClr val="0070C0"/>
                  </a:solidFill>
                </a:rPr>
                <a:t>_    </a:t>
              </a:r>
            </a:p>
          </p:txBody>
        </p:sp>
        <p:sp>
          <p:nvSpPr>
            <p:cNvPr id="7178" name="Прямоугольник 13"/>
            <p:cNvSpPr>
              <a:spLocks noChangeArrowheads="1"/>
            </p:cNvSpPr>
            <p:nvPr/>
          </p:nvSpPr>
          <p:spPr bwMode="auto">
            <a:xfrm>
              <a:off x="4286250" y="2643188"/>
              <a:ext cx="2428875" cy="1446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6600" b="1">
                  <a:solidFill>
                    <a:srgbClr val="0070C0"/>
                  </a:solidFill>
                </a:rPr>
                <a:t> </a:t>
              </a:r>
              <a:r>
                <a:rPr lang="ru-RU" sz="8800" b="1">
                  <a:solidFill>
                    <a:srgbClr val="0070C0"/>
                  </a:solidFill>
                </a:rPr>
                <a:t>100</a:t>
              </a:r>
            </a:p>
          </p:txBody>
        </p:sp>
        <p:pic>
          <p:nvPicPr>
            <p:cNvPr id="7179" name="Рисунок 16" descr="C:\Users\Пользователь\Desktop\vk-308792057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86563" y="2357438"/>
              <a:ext cx="2143125" cy="1928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19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/>
          <p:cNvSpPr>
            <a:spLocks noGrp="1" noChangeArrowheads="1"/>
          </p:cNvSpPr>
          <p:nvPr>
            <p:ph type="title"/>
          </p:nvPr>
        </p:nvSpPr>
        <p:spPr>
          <a:xfrm>
            <a:off x="571500" y="4714875"/>
            <a:ext cx="8229600" cy="1457325"/>
          </a:xfrm>
        </p:spPr>
        <p:txBody>
          <a:bodyPr/>
          <a:lstStyle/>
          <a:p>
            <a:pPr eaLnBrk="1" hangingPunct="1"/>
            <a:r>
              <a:rPr lang="ru-RU" sz="6600" b="1" smtClean="0">
                <a:solidFill>
                  <a:srgbClr val="FF0000"/>
                </a:solidFill>
              </a:rPr>
              <a:t>Кремль</a:t>
            </a:r>
            <a:endParaRPr lang="ru-R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42875"/>
            <a:ext cx="8678862" cy="116681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6000" b="1" smtClean="0">
                <a:solidFill>
                  <a:srgbClr val="000099"/>
                </a:solidFill>
              </a:rPr>
              <a:t>Разгадай ребус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786063" y="2643188"/>
            <a:ext cx="7143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solidFill>
                  <a:srgbClr val="0070C0"/>
                </a:solidFill>
              </a:rPr>
              <a:t>  </a:t>
            </a:r>
          </a:p>
        </p:txBody>
      </p:sp>
      <p:grpSp>
        <p:nvGrpSpPr>
          <p:cNvPr id="2" name="Группа 9"/>
          <p:cNvGrpSpPr>
            <a:grpSpLocks/>
          </p:cNvGrpSpPr>
          <p:nvPr/>
        </p:nvGrpSpPr>
        <p:grpSpPr bwMode="auto">
          <a:xfrm>
            <a:off x="500063" y="1143000"/>
            <a:ext cx="8286750" cy="3730625"/>
            <a:chOff x="500063" y="1143000"/>
            <a:chExt cx="8286750" cy="3730625"/>
          </a:xfrm>
        </p:grpSpPr>
        <p:pic>
          <p:nvPicPr>
            <p:cNvPr id="8198" name="Picture 2" descr="http://www.rostov.podguznikoff.ru/old_version/imgs/catalog/thumb/160/54459871649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0063" y="1500188"/>
              <a:ext cx="3071812" cy="3071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Группа 7"/>
            <p:cNvGrpSpPr>
              <a:grpSpLocks/>
            </p:cNvGrpSpPr>
            <p:nvPr/>
          </p:nvGrpSpPr>
          <p:grpSpPr bwMode="auto">
            <a:xfrm>
              <a:off x="5429250" y="1143000"/>
              <a:ext cx="3357563" cy="3730625"/>
              <a:chOff x="5429250" y="1143000"/>
              <a:chExt cx="3357563" cy="3730625"/>
            </a:xfrm>
          </p:grpSpPr>
          <p:sp>
            <p:nvSpPr>
              <p:cNvPr id="8200" name="Прямоугольник 6"/>
              <p:cNvSpPr>
                <a:spLocks noChangeArrowheads="1"/>
              </p:cNvSpPr>
              <p:nvPr/>
            </p:nvSpPr>
            <p:spPr bwMode="auto">
              <a:xfrm>
                <a:off x="5429250" y="1571625"/>
                <a:ext cx="642938" cy="1200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ru-RU" sz="7200" b="1">
                    <a:solidFill>
                      <a:srgbClr val="0070C0"/>
                    </a:solidFill>
                  </a:rPr>
                  <a:t>,  </a:t>
                </a:r>
              </a:p>
            </p:txBody>
          </p:sp>
          <p:pic>
            <p:nvPicPr>
              <p:cNvPr id="8201" name="Picture 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643563" y="1143000"/>
                <a:ext cx="3143250" cy="37306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195" grpId="0" build="p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-171450"/>
            <a:ext cx="8229600" cy="1143000"/>
          </a:xfrm>
        </p:spPr>
        <p:txBody>
          <a:bodyPr/>
          <a:lstStyle/>
          <a:p>
            <a:pPr eaLnBrk="1" hangingPunct="1"/>
            <a:r>
              <a:rPr lang="ru-RU" sz="5400" b="1" smtClean="0">
                <a:solidFill>
                  <a:srgbClr val="FF0000"/>
                </a:solidFill>
              </a:rPr>
              <a:t>Кремль, флаг</a:t>
            </a:r>
            <a:endParaRPr lang="ru-RU" smtClean="0"/>
          </a:p>
        </p:txBody>
      </p:sp>
      <p:sp>
        <p:nvSpPr>
          <p:cNvPr id="9220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9219" name="Rectangle 7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mtClean="0"/>
          </a:p>
        </p:txBody>
      </p:sp>
      <p:pic>
        <p:nvPicPr>
          <p:cNvPr id="9221" name="Picture 9" descr="https://fregataero.ru/images/russia/moscow/kreml/moscow_kreml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062038"/>
            <a:ext cx="8815388" cy="551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9144000" cy="6858000"/>
          </a:xfrm>
          <a:solidFill>
            <a:srgbClr val="ADF1EE"/>
          </a:solidFill>
        </p:spPr>
        <p:txBody>
          <a:bodyPr/>
          <a:lstStyle/>
          <a:p>
            <a:pPr>
              <a:buFontTx/>
              <a:buNone/>
            </a:pPr>
            <a:endParaRPr lang="ru-RU" sz="1300" smtClean="0"/>
          </a:p>
          <a:p>
            <a:pPr>
              <a:buFontTx/>
              <a:buNone/>
            </a:pPr>
            <a:r>
              <a:rPr lang="ru-RU" sz="3300" smtClean="0"/>
              <a:t> </a:t>
            </a:r>
          </a:p>
        </p:txBody>
      </p:sp>
      <p:pic>
        <p:nvPicPr>
          <p:cNvPr id="52233" name="rf_gimn_melody.mp3">
            <a:hlinkClick r:id="" action="ppaction://media"/>
          </p:cNvPr>
          <p:cNvPicPr>
            <a:picLocks noGrp="1" noRot="1" noChangeAspect="1" noChangeArrowheads="1"/>
          </p:cNvPicPr>
          <p:nvPr>
            <p:ph type="media" sz="half" idx="2"/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5288" y="115888"/>
            <a:ext cx="304800" cy="304800"/>
          </a:xfrm>
        </p:spPr>
      </p:pic>
      <p:pic>
        <p:nvPicPr>
          <p:cNvPr id="10245" name="Picture 4" descr="http://www.telecompass.ru/i/upload_img/files/3/4/8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160338"/>
            <a:ext cx="8624888" cy="646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 descr="http://animashki.info/uploads/posts/2016-06/1465569306_163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13" y="214313"/>
            <a:ext cx="5784851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2120" fill="hold"/>
                                        <p:tgtEl>
                                          <p:spTgt spid="522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5223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407</Words>
  <Application>Microsoft Office PowerPoint</Application>
  <PresentationFormat>Экран (4:3)</PresentationFormat>
  <Paragraphs>56</Paragraphs>
  <Slides>32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Тема1</vt:lpstr>
      <vt:lpstr>22 августа  – день  Российского флага</vt:lpstr>
      <vt:lpstr>Слайд 2</vt:lpstr>
      <vt:lpstr>Слайд 3</vt:lpstr>
      <vt:lpstr>Слайд 4</vt:lpstr>
      <vt:lpstr>ФЛАГ- одноцветное или нескольких цветов полотнище определенного размера, одной стороной прикрепленное к дереву или шнуру. Обычно с эмблемой страны или государства. Употребляется как символ государства.</vt:lpstr>
      <vt:lpstr>Все страны мира, все государства, существующие на земле, имеют свои флаги и гербы, которые являются отличительным знаком государства. Государственный флаг означает единство страны и его независимость от других государств. </vt:lpstr>
      <vt:lpstr>Слайд 7</vt:lpstr>
      <vt:lpstr>В России герб и флаг созданы  в соответствии со строгими правилами и имеют общую символику, которая олицетворяет красоту и справедливость, победу добра над злом.</vt:lpstr>
      <vt:lpstr>Цвету флага придается особый смысл. Белый, синий, красный. Эти цвета издревле почитались на Руси народом, ими украшали свои жилища, вышивали затейливые узоры на одеждах и одевали их по праздникам.</vt:lpstr>
      <vt:lpstr>Флаг  России трехцветный</vt:lpstr>
      <vt:lpstr>Слайд 11</vt:lpstr>
      <vt:lpstr>Мы говорим белый свет, синее море, весна красна, красная девица (красивая). Видимо не случайно эти цвета стали цветами государственного флага России.</vt:lpstr>
      <vt:lpstr>Герб сочетает эти же цвета.</vt:lpstr>
      <vt:lpstr>Белый – Георгий Победоносец. Синий – Развивающийся плащ всадника. Красный – фон, щит герба. </vt:lpstr>
      <vt:lpstr>Изображение всадника, копьем поражающего черного дракона, означает победу справедливости, добра над злом.</vt:lpstr>
      <vt:lpstr> В народных преданиях говорят: Два орла несут по белу свету колесницу, в центре возница правит парой птиц, а на верху само солнце; два крыла его сестры - Заря Утренняя, Заря Вечерняя.</vt:lpstr>
      <vt:lpstr>Солнечную колесницу назвали двуглавым орлом. Увенчанный коронами, со скипетром и державой в лапах двуглавый орел является гербом нашей России. Золотой орел на красном фоне напоминает солнце, сияющее своими лучами - перьями.</vt:lpstr>
      <vt:lpstr>Вот он, флаг и герб Российской Федерации, символ единства и независимости нашего народа.</vt:lpstr>
      <vt:lpstr>Государственный флаг поднимается во время торжественных мероприятий, праздников, и в это время всегда звучит гимн Российской Федерации.</vt:lpstr>
      <vt:lpstr>Россия…Родина…Это край, где вы родились, где мы живем. Это наш дом, это все то, что нас окружает. Россия…Какое красивое слово! И роса, и сила, и синие просторы…</vt:lpstr>
      <vt:lpstr>- Россия …Как из песни слово, Березок Юная листва Кругом леса, поля и реки Раздолье – русская душа.  - Люблю тебя, моя Россия За ясный свет твоих очей, За ум, за подвиги святые, За голос звонкий, как ручей.  - Люблю, глубоко понимаю Степей задумчивую грусть Люблю все то, что называю Одним широким словом – Русь.</vt:lpstr>
      <vt:lpstr>Одна у человека родина мать. Крепко любит свою родину народ. Много сложил о ней пословиц и поговорок:</vt:lpstr>
      <vt:lpstr> Родина любимая – что мать родимая. Если дружба велика, будет родина крепка. Жить – Родине служить. Для Родины своей, ни сил, ни жизни не жалей. Родина мать, умей за нее постоять. Человек без родины, что соловей без песни.</vt:lpstr>
      <vt:lpstr>Россия святая! Для славных походов  Веками растишь ты своих сыновей;  Во благо России, для счастья народа  Под флагом державным встречаешь гостей.  Густые леса и поля золотые,  Мирное небо целует заря.  С детства любимы места дорогие –  Это родная Отчизна моя!  Отчизна родная! Твой символ державный  На труд и на подвиг зовет свой народ!  Дозор твой стоит в боевом авангарде –  Могучая сила, надежный оплот!</vt:lpstr>
      <vt:lpstr>Слайд 25</vt:lpstr>
      <vt:lpstr>Слайд 26</vt:lpstr>
      <vt:lpstr>Викторина</vt:lpstr>
      <vt:lpstr>Город Москва </vt:lpstr>
      <vt:lpstr>Москва - столица </vt:lpstr>
      <vt:lpstr>Кремль</vt:lpstr>
      <vt:lpstr>Кремль, флаг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НАТАЛИ</dc:creator>
  <cp:lastModifiedBy>Евгений</cp:lastModifiedBy>
  <cp:revision>34</cp:revision>
  <dcterms:created xsi:type="dcterms:W3CDTF">2014-08-20T06:29:21Z</dcterms:created>
  <dcterms:modified xsi:type="dcterms:W3CDTF">2020-08-19T12:11:32Z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594316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